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</p:sldMasterIdLst>
  <p:sldIdLst>
    <p:sldId id="287" r:id="rId2"/>
    <p:sldId id="289" r:id="rId3"/>
    <p:sldId id="291" r:id="rId4"/>
    <p:sldId id="342" r:id="rId5"/>
    <p:sldId id="307" r:id="rId6"/>
    <p:sldId id="343" r:id="rId7"/>
    <p:sldId id="298" r:id="rId8"/>
    <p:sldId id="325" r:id="rId9"/>
    <p:sldId id="327" r:id="rId10"/>
    <p:sldId id="331" r:id="rId11"/>
    <p:sldId id="329" r:id="rId12"/>
    <p:sldId id="328" r:id="rId13"/>
    <p:sldId id="300" r:id="rId14"/>
    <p:sldId id="301" r:id="rId15"/>
    <p:sldId id="302" r:id="rId16"/>
    <p:sldId id="304" r:id="rId17"/>
    <p:sldId id="306" r:id="rId18"/>
    <p:sldId id="311" r:id="rId19"/>
    <p:sldId id="312" r:id="rId20"/>
    <p:sldId id="332" r:id="rId21"/>
    <p:sldId id="313" r:id="rId22"/>
    <p:sldId id="334" r:id="rId23"/>
    <p:sldId id="335" r:id="rId24"/>
    <p:sldId id="316" r:id="rId25"/>
    <p:sldId id="317" r:id="rId26"/>
    <p:sldId id="318" r:id="rId27"/>
    <p:sldId id="344" r:id="rId28"/>
    <p:sldId id="319" r:id="rId29"/>
    <p:sldId id="320" r:id="rId30"/>
    <p:sldId id="321" r:id="rId31"/>
    <p:sldId id="322" r:id="rId32"/>
    <p:sldId id="262" r:id="rId33"/>
    <p:sldId id="267" r:id="rId34"/>
    <p:sldId id="266" r:id="rId35"/>
    <p:sldId id="268" r:id="rId36"/>
    <p:sldId id="277" r:id="rId37"/>
    <p:sldId id="340" r:id="rId38"/>
    <p:sldId id="279" r:id="rId39"/>
    <p:sldId id="282" r:id="rId40"/>
    <p:sldId id="337" r:id="rId41"/>
    <p:sldId id="339" r:id="rId42"/>
    <p:sldId id="341" r:id="rId4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6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4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5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2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1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8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9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1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7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06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F445A-266F-4C45-AF25-7262F6C6A91B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41143-1803-408D-A2BC-F64DE42399C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1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32691" r="57362" b="30425"/>
          <a:stretch/>
        </p:blipFill>
        <p:spPr>
          <a:xfrm>
            <a:off x="7214751" y="1615084"/>
            <a:ext cx="2317337" cy="236749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037816" y="2103900"/>
            <a:ext cx="627017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3200" b="1" dirty="0">
                <a:ln/>
                <a:solidFill>
                  <a:srgbClr val="C00000"/>
                </a:solidFill>
                <a:latin typeface="Roboto Condensed"/>
                <a:cs typeface="Complex" panose="00000400000000000000" pitchFamily="2" charset="0"/>
              </a:rPr>
              <a:t>Майстер-клас</a:t>
            </a:r>
          </a:p>
          <a:p>
            <a:r>
              <a:rPr lang="uk-UA" sz="3200" b="1" dirty="0">
                <a:ln/>
                <a:solidFill>
                  <a:srgbClr val="C00000"/>
                </a:solidFill>
                <a:latin typeface="Roboto Condensed"/>
                <a:cs typeface="Complex" panose="00000400000000000000" pitchFamily="2" charset="0"/>
              </a:rPr>
              <a:t>«Культура сортування сміття</a:t>
            </a:r>
          </a:p>
          <a:p>
            <a:r>
              <a:rPr lang="uk-UA" sz="3200" b="1" dirty="0">
                <a:ln/>
                <a:solidFill>
                  <a:srgbClr val="C00000"/>
                </a:solidFill>
                <a:latin typeface="Roboto Condensed"/>
                <a:cs typeface="Complex" panose="00000400000000000000" pitchFamily="2" charset="0"/>
              </a:rPr>
              <a:t>та</a:t>
            </a:r>
            <a:r>
              <a:rPr lang="en-US" sz="3200" b="1" dirty="0">
                <a:ln/>
                <a:solidFill>
                  <a:srgbClr val="C00000"/>
                </a:solidFill>
                <a:latin typeface="Roboto Condensed"/>
                <a:cs typeface="Complex" panose="00000400000000000000" pitchFamily="2" charset="0"/>
              </a:rPr>
              <a:t> </a:t>
            </a:r>
            <a:r>
              <a:rPr lang="uk-UA" sz="3200" b="1" dirty="0">
                <a:ln/>
                <a:solidFill>
                  <a:srgbClr val="C00000"/>
                </a:solidFill>
                <a:latin typeface="Roboto Condensed"/>
                <a:cs typeface="Complex" panose="00000400000000000000" pitchFamily="2" charset="0"/>
              </a:rPr>
              <a:t>екологічне маркування»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3" y="280059"/>
            <a:ext cx="1938217" cy="1282771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681669" y="404315"/>
            <a:ext cx="6645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Харківський національний економічний університет імені Семена </a:t>
            </a:r>
            <a:r>
              <a:rPr lang="uk-UA" b="1" dirty="0" err="1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Кузнеця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 (ХНЕУ ім. С. </a:t>
            </a:r>
            <a:r>
              <a:rPr lang="uk-UA" b="1" dirty="0" err="1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Кузнеця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)</a:t>
            </a:r>
            <a:endParaRPr lang="uk-UA" b="1" i="0" dirty="0">
              <a:solidFill>
                <a:schemeClr val="accent5">
                  <a:lumMod val="75000"/>
                </a:schemeClr>
              </a:solidFill>
              <a:effectLst/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037816" y="4442510"/>
            <a:ext cx="71737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000" b="1" dirty="0">
                <a:ln/>
                <a:solidFill>
                  <a:schemeClr val="accent6">
                    <a:lumMod val="75000"/>
                  </a:schemeClr>
                </a:solidFill>
                <a:latin typeface="Roboto Condensed"/>
                <a:cs typeface="Complex" panose="00000400000000000000" pitchFamily="2" charset="0"/>
              </a:rPr>
              <a:t>Допоможемо довкіллю та економіці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2222" y="5468289"/>
            <a:ext cx="5559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Roboto Condensed"/>
              </a:rPr>
              <a:t>Доповідач </a:t>
            </a:r>
            <a:r>
              <a:rPr lang="uk-UA" b="1" dirty="0">
                <a:ln/>
                <a:solidFill>
                  <a:srgbClr val="002060"/>
                </a:solidFill>
                <a:latin typeface="Roboto Condensed"/>
                <a:cs typeface="Arial" panose="020B0604020202020204" pitchFamily="34" charset="0"/>
              </a:rPr>
              <a:t>-</a:t>
            </a:r>
            <a:r>
              <a:rPr lang="uk-UA" dirty="0" smtClean="0">
                <a:solidFill>
                  <a:srgbClr val="002060"/>
                </a:solidFill>
                <a:latin typeface="Roboto Condensed"/>
              </a:rPr>
              <a:t> Михайлова Євгенія Олександрівна,</a:t>
            </a:r>
          </a:p>
          <a:p>
            <a:r>
              <a:rPr lang="uk-UA" dirty="0">
                <a:solidFill>
                  <a:srgbClr val="002060"/>
                </a:solidFill>
                <a:latin typeface="Roboto Condensed"/>
              </a:rPr>
              <a:t>д</a:t>
            </a:r>
            <a:r>
              <a:rPr lang="uk-UA" dirty="0" smtClean="0">
                <a:solidFill>
                  <a:srgbClr val="002060"/>
                </a:solidFill>
                <a:latin typeface="Roboto Condensed"/>
              </a:rPr>
              <a:t>оцент кафедри здорового способу життя і БЖД</a:t>
            </a:r>
            <a:endParaRPr lang="ru-RU" dirty="0">
              <a:solidFill>
                <a:srgbClr val="00206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82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18000" r="12967" b="10420"/>
          <a:stretch/>
        </p:blipFill>
        <p:spPr>
          <a:xfrm>
            <a:off x="1280160" y="304798"/>
            <a:ext cx="7332618" cy="398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184366" y="4441259"/>
            <a:ext cx="84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Система розширеної відповідальності виробника включає (Ст. 10):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177292" y="4880156"/>
            <a:ext cx="84718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інформування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утворювачів відходів від продукції, на яку поширюється розширена відповідальність виробника, про заходи, яких вони можуть вживати для запобігання утворенню відходів, про придатність відходів до повторного використання та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рециклінгу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, про наявні системи для приймання та роздільного збирання відходів, що утворилися внаслідок використання 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продукції.</a:t>
            </a:r>
            <a:endParaRPr lang="uk-UA" dirty="0">
              <a:solidFill>
                <a:schemeClr val="accent2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2799" y="149458"/>
            <a:ext cx="935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Розширена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відповідальність 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виробника є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фінансовим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і організаційним механізмом забезпечення переходу до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економіки замкненого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циклу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199" y="949928"/>
            <a:ext cx="9156190" cy="2031325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Економіка замкненого циклу або циркулярна економіка (англ. Closed-loop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economy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,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Circular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economy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)</a:t>
            </a:r>
            <a:r>
              <a:rPr lang="uk-UA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 </a:t>
            </a:r>
            <a:r>
              <a:rPr lang="uk-UA" dirty="0">
                <a:latin typeface="Roboto Condensed"/>
                <a:cs typeface="Arial" pitchFamily="34" charset="0"/>
              </a:rPr>
              <a:t>– модель економічного розвитку, заснована на відновленні та раціональному споживанні ресурсів, альтернатива традиційній, лінійній економіці, яка діє за принципом «take-make-dispose» – «беремо-виробляємо-викидаємо». Ця модель використовує економічні підходи з метою мінімізації негативного впливу на довкілля, </a:t>
            </a:r>
            <a:r>
              <a:rPr lang="uk-UA" dirty="0" smtClean="0">
                <a:latin typeface="Roboto Condensed"/>
                <a:cs typeface="Arial" pitchFamily="34" charset="0"/>
              </a:rPr>
              <a:t>створення маловідходного </a:t>
            </a:r>
            <a:r>
              <a:rPr lang="uk-UA" dirty="0">
                <a:latin typeface="Roboto Condensed"/>
                <a:cs typeface="Arial" pitchFamily="34" charset="0"/>
              </a:rPr>
              <a:t>виробництва та досягнення цілей сталого </a:t>
            </a:r>
            <a:r>
              <a:rPr lang="uk-UA" dirty="0" smtClean="0">
                <a:latin typeface="Roboto Condensed"/>
                <a:cs typeface="Arial" pitchFamily="34" charset="0"/>
              </a:rPr>
              <a:t>розвитку.</a:t>
            </a:r>
            <a:endParaRPr lang="ru-RU" dirty="0">
              <a:latin typeface="Roboto Condensed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199" y="3135393"/>
            <a:ext cx="806489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Переваги економіки замкненого циклу:</a:t>
            </a:r>
          </a:p>
          <a:p>
            <a:pPr algn="ctr"/>
            <a:endParaRPr lang="ru-RU" sz="900" b="1" u="sng" dirty="0">
              <a:solidFill>
                <a:srgbClr val="044DC4"/>
              </a:solidFill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вирішення </a:t>
            </a:r>
            <a:r>
              <a:rPr lang="uk-UA" dirty="0">
                <a:latin typeface="Roboto Condensed"/>
                <a:cs typeface="Arial" pitchFamily="34" charset="0"/>
              </a:rPr>
              <a:t>проблеми дефіциту </a:t>
            </a:r>
            <a:r>
              <a:rPr lang="uk-UA" dirty="0" smtClean="0">
                <a:latin typeface="Roboto Condensed"/>
                <a:cs typeface="Arial" pitchFamily="34" charset="0"/>
              </a:rPr>
              <a:t>природних</a:t>
            </a:r>
          </a:p>
          <a:p>
            <a:r>
              <a:rPr lang="uk-UA" dirty="0" smtClean="0">
                <a:latin typeface="Roboto Condensed"/>
                <a:cs typeface="Arial" pitchFamily="34" charset="0"/>
              </a:rPr>
              <a:t>    ресурсів</a:t>
            </a:r>
            <a:r>
              <a:rPr lang="uk-UA" dirty="0">
                <a:latin typeface="Roboto Condensed"/>
                <a:cs typeface="Arial" pitchFamily="34" charset="0"/>
              </a:rPr>
              <a:t>, високих цін на </a:t>
            </a:r>
            <a:r>
              <a:rPr lang="uk-UA" dirty="0" smtClean="0">
                <a:latin typeface="Roboto Condensed"/>
                <a:cs typeface="Arial" pitchFamily="34" charset="0"/>
              </a:rPr>
              <a:t>сировину і зниження</a:t>
            </a:r>
          </a:p>
          <a:p>
            <a:r>
              <a:rPr lang="uk-UA" dirty="0" smtClean="0">
                <a:latin typeface="Roboto Condensed"/>
                <a:cs typeface="Arial" pitchFamily="34" charset="0"/>
              </a:rPr>
              <a:t>    залежності </a:t>
            </a:r>
            <a:r>
              <a:rPr lang="uk-UA" dirty="0">
                <a:latin typeface="Roboto Condensed"/>
                <a:cs typeface="Arial" pitchFamily="34" charset="0"/>
              </a:rPr>
              <a:t>від імпортованих матеріалів</a:t>
            </a:r>
            <a:r>
              <a:rPr lang="uk-UA" dirty="0" smtClean="0">
                <a:latin typeface="Roboto Condensed"/>
                <a:cs typeface="Arial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6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скорочення </a:t>
            </a:r>
            <a:r>
              <a:rPr lang="uk-UA" dirty="0">
                <a:latin typeface="Roboto Condensed"/>
                <a:cs typeface="Arial" pitchFamily="34" charset="0"/>
              </a:rPr>
              <a:t>витрат на сировину</a:t>
            </a:r>
            <a:r>
              <a:rPr lang="uk-UA" dirty="0" smtClean="0">
                <a:latin typeface="Roboto Condensed"/>
                <a:cs typeface="Arial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6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розроблення </a:t>
            </a:r>
            <a:r>
              <a:rPr lang="uk-UA" dirty="0">
                <a:latin typeface="Roboto Condensed"/>
                <a:cs typeface="Arial" pitchFamily="34" charset="0"/>
              </a:rPr>
              <a:t>нової продукції</a:t>
            </a:r>
            <a:r>
              <a:rPr lang="uk-UA" dirty="0" smtClean="0">
                <a:latin typeface="Roboto Condensed"/>
                <a:cs typeface="Arial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6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вихід </a:t>
            </a:r>
            <a:r>
              <a:rPr lang="uk-UA" dirty="0">
                <a:latin typeface="Roboto Condensed"/>
                <a:cs typeface="Arial" pitchFamily="34" charset="0"/>
              </a:rPr>
              <a:t>на нові ринки збуту</a:t>
            </a:r>
            <a:r>
              <a:rPr lang="uk-UA" dirty="0" smtClean="0">
                <a:latin typeface="Roboto Condensed"/>
                <a:cs typeface="Arial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6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поліпшується </a:t>
            </a:r>
            <a:r>
              <a:rPr lang="uk-UA" dirty="0">
                <a:latin typeface="Roboto Condensed"/>
                <a:cs typeface="Arial" pitchFamily="34" charset="0"/>
              </a:rPr>
              <a:t>репутація бренду серед </a:t>
            </a:r>
            <a:r>
              <a:rPr lang="uk-UA" dirty="0" smtClean="0">
                <a:latin typeface="Roboto Condensed"/>
                <a:cs typeface="Arial" pitchFamily="34" charset="0"/>
              </a:rPr>
              <a:t>партнерів</a:t>
            </a:r>
          </a:p>
          <a:p>
            <a:r>
              <a:rPr lang="uk-UA" dirty="0" smtClean="0">
                <a:latin typeface="Roboto Condensed"/>
                <a:cs typeface="Arial" pitchFamily="34" charset="0"/>
              </a:rPr>
              <a:t>     і </a:t>
            </a:r>
            <a:r>
              <a:rPr lang="uk-UA" dirty="0">
                <a:latin typeface="Roboto Condensed"/>
                <a:cs typeface="Arial" pitchFamily="34" charset="0"/>
              </a:rPr>
              <a:t>споживачів</a:t>
            </a:r>
            <a:r>
              <a:rPr lang="uk-UA" dirty="0" smtClean="0">
                <a:latin typeface="Roboto Condensed"/>
                <a:cs typeface="Arial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6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  <a:cs typeface="Arial" pitchFamily="34" charset="0"/>
              </a:rPr>
              <a:t>створення </a:t>
            </a:r>
            <a:r>
              <a:rPr lang="uk-UA" dirty="0">
                <a:latin typeface="Roboto Condensed"/>
                <a:cs typeface="Arial" pitchFamily="34" charset="0"/>
              </a:rPr>
              <a:t>нових конкурентоспроможних </a:t>
            </a:r>
            <a:r>
              <a:rPr lang="uk-UA" dirty="0" smtClean="0">
                <a:latin typeface="Roboto Condensed"/>
                <a:cs typeface="Arial" pitchFamily="34" charset="0"/>
              </a:rPr>
              <a:t>бізнес-моделей</a:t>
            </a:r>
            <a:r>
              <a:rPr lang="ru-RU" dirty="0">
                <a:latin typeface="Roboto Condensed"/>
              </a:rPr>
              <a:t>.</a:t>
            </a:r>
            <a:endParaRPr lang="ru-RU" dirty="0">
              <a:latin typeface="Roboto Condensed"/>
              <a:cs typeface="Arial" pitchFamily="34" charset="0"/>
            </a:endParaRPr>
          </a:p>
        </p:txBody>
      </p:sp>
      <p:pic>
        <p:nvPicPr>
          <p:cNvPr id="13" name="Picture 4" descr="https://imgclf.112.ua/original/2016/12/30/277253.jpg?timestamp=148308578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t="19791" r="4755"/>
          <a:stretch/>
        </p:blipFill>
        <p:spPr bwMode="auto">
          <a:xfrm>
            <a:off x="6578657" y="3760662"/>
            <a:ext cx="2904977" cy="22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04650" y="335168"/>
            <a:ext cx="89480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b="1" dirty="0">
                <a:solidFill>
                  <a:srgbClr val="333333"/>
                </a:solidFill>
                <a:latin typeface="Roboto Condensed"/>
              </a:rPr>
              <a:t>Стаття 31.</a:t>
            </a:r>
            <a:r>
              <a:rPr lang="uk-UA" b="1" dirty="0">
                <a:latin typeface="Roboto Condensed"/>
              </a:rPr>
              <a:t> </a:t>
            </a:r>
            <a:r>
              <a:rPr lang="uk-UA" dirty="0" smtClean="0">
                <a:latin typeface="Roboto Condensed"/>
              </a:rPr>
              <a:t>Права та обов’язки утворювачів побутових відходів</a:t>
            </a:r>
          </a:p>
          <a:p>
            <a:r>
              <a:rPr lang="uk-UA" dirty="0" smtClean="0">
                <a:latin typeface="Roboto Condensed"/>
              </a:rPr>
              <a:t>                  Утворювачі побутових відходів мають право: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395545" y="2759905"/>
            <a:ext cx="5048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Roboto Condensed"/>
              </a:rPr>
              <a:t>Утворювачі </a:t>
            </a:r>
            <a:r>
              <a:rPr lang="uk-UA" dirty="0">
                <a:latin typeface="Roboto Condensed"/>
              </a:rPr>
              <a:t>побутових відходів зобов’язані</a:t>
            </a:r>
            <a:r>
              <a:rPr lang="uk-UA" dirty="0" smtClean="0">
                <a:latin typeface="Roboto Condensed"/>
              </a:rPr>
              <a:t>:</a:t>
            </a:r>
            <a:endParaRPr lang="uk-UA" dirty="0">
              <a:latin typeface="Roboto Condensed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360712" y="1114119"/>
            <a:ext cx="79400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самостійно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шляхом компостування обробляти </a:t>
            </a:r>
            <a:r>
              <a:rPr lang="uk-UA" b="1" dirty="0" err="1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біовідходи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 присадибних, дачних і садових ділянках згідно з правилами, встановленими центральним органом виконавчої влади, що забезпечує формування державної політики у сфері житлово-комунального господарства.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1386837" y="3112824"/>
            <a:ext cx="815775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забезпечувати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передачу побутових відходів до системи управління побутовими відходами, а побутові відходи, на які поширюється розширена відповідальність виробника, - до системи приймання або роздільного збирання, створеної організаціями розширеної відповідальності виробників;</a:t>
            </a: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забезпечувати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у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встановленому</a:t>
            </a:r>
            <a:endParaRPr lang="ru-UA" b="1" dirty="0" smtClean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порядку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роздільне збирання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відходів</a:t>
            </a:r>
            <a:endParaRPr lang="ru-UA" b="1" dirty="0" smtClean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за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наявності об’єкта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оброблення</a:t>
            </a:r>
            <a:endParaRPr lang="ru-UA" b="1" dirty="0" smtClean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відходів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.</a:t>
            </a:r>
          </a:p>
        </p:txBody>
      </p:sp>
      <p:pic>
        <p:nvPicPr>
          <p:cNvPr id="34820" name="Picture 4" descr="Свідомий туризм&quot;: у київському хостелі гостей привчатимуть сортувати сміття  | УНІ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1"/>
          <a:stretch/>
        </p:blipFill>
        <p:spPr bwMode="auto">
          <a:xfrm>
            <a:off x="5812971" y="4511040"/>
            <a:ext cx="3810000" cy="214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621574" y="247526"/>
            <a:ext cx="8853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Методика роздільного збирання побутових відходів</a:t>
            </a:r>
            <a:endParaRPr lang="ru-UA" sz="2400" b="1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  <a:p>
            <a:r>
              <a:rPr lang="ru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(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затверджена наказом Міністерства регіонального розвитку, будівництва та житлово-комунального господарства від 01.08.2011 № 133</a:t>
            </a:r>
            <a:r>
              <a:rPr lang="ru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)</a:t>
            </a:r>
            <a:endParaRPr lang="uk-UA" sz="1600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21574" y="1424571"/>
            <a:ext cx="9053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1.5. Роздільне збирання побутових відходів здійснюється з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метою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зменшення їх кількості, що </a:t>
            </a:r>
            <a:r>
              <a:rPr lang="uk-UA" dirty="0" err="1" smtClean="0">
                <a:solidFill>
                  <a:srgbClr val="212529"/>
                </a:solidFill>
                <a:latin typeface="Roboto Condensed"/>
              </a:rPr>
              <a:t>захоронюється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 на полігонах побутових відходів, одержання  вторинної сировини та вилучення небезпечних відходів, що є у складі</a:t>
            </a:r>
            <a:r>
              <a:rPr lang="ru-UA" dirty="0" smtClean="0">
                <a:solidFill>
                  <a:srgbClr val="212529"/>
                </a:solidFill>
                <a:latin typeface="Roboto Condensed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побутових відходів, поліпшення екологічного стану довкілля. </a:t>
            </a:r>
            <a:endParaRPr lang="uk-UA" dirty="0">
              <a:solidFill>
                <a:srgbClr val="212529"/>
              </a:solidFill>
              <a:latin typeface="Roboto Condensed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21574" y="2768889"/>
            <a:ext cx="9132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1.8.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Небезпечні відходи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у складі побутових відходів</a:t>
            </a:r>
            <a:r>
              <a:rPr lang="uk-UA" dirty="0" smtClean="0">
                <a:latin typeface="Roboto Condensed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збираються окремо від інших видів побутових відходів у контейнери червоного кольору</a:t>
            </a:r>
            <a:r>
              <a:rPr lang="ru-UA" dirty="0" smtClean="0">
                <a:solidFill>
                  <a:srgbClr val="212529"/>
                </a:solidFill>
                <a:latin typeface="Roboto Condensed"/>
              </a:rPr>
              <a:t>...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 і передаються</a:t>
            </a:r>
            <a:r>
              <a:rPr lang="ru-UA" dirty="0" smtClean="0">
                <a:solidFill>
                  <a:srgbClr val="212529"/>
                </a:solidFill>
                <a:latin typeface="Roboto Condensed"/>
              </a:rPr>
              <a:t>...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спеціалізованим підприємствам, що одержали ліцензії на здійснення операцій у сфері поводження з небезпечними відходами. </a:t>
            </a:r>
            <a:endParaRPr lang="uk-UA" dirty="0">
              <a:latin typeface="Roboto Condensed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21574" y="4139312"/>
            <a:ext cx="9219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2.4. До відходів як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вторинної сировини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належать відходи, що можуть бути</a:t>
            </a:r>
            <a:r>
              <a:rPr lang="ru-UA" dirty="0" smtClean="0">
                <a:solidFill>
                  <a:srgbClr val="212529"/>
                </a:solidFill>
                <a:latin typeface="Roboto Condensed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використані у промисловості як вторинна сировина або з яких можна</a:t>
            </a:r>
            <a:r>
              <a:rPr lang="ru-UA" dirty="0" smtClean="0">
                <a:solidFill>
                  <a:srgbClr val="212529"/>
                </a:solidFill>
                <a:latin typeface="Roboto Condensed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безпосередньо виготовити продукти, що знайдуть своє застосування.</a:t>
            </a:r>
            <a:endParaRPr lang="uk-UA" dirty="0">
              <a:solidFill>
                <a:srgbClr val="212529"/>
              </a:solidFill>
              <a:latin typeface="Roboto Condensed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612866" y="5171776"/>
            <a:ext cx="8862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3.1. Для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роздільного збирання ТПВ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використовують такі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технологічні схеми</a:t>
            </a:r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: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1065714" y="5541108"/>
            <a:ext cx="5465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технологічна схема 1 - на два контейнери;</a:t>
            </a:r>
          </a:p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технологічна схема 2 - на три контейнери;</a:t>
            </a:r>
          </a:p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технологічна схема 3 - на чотири контейнери;</a:t>
            </a:r>
          </a:p>
          <a:p>
            <a:r>
              <a:rPr lang="uk-UA" dirty="0" smtClean="0">
                <a:solidFill>
                  <a:srgbClr val="212529"/>
                </a:solidFill>
                <a:latin typeface="Roboto Condensed"/>
              </a:rPr>
              <a:t>технологічна схема 4 - на п'ять контейнерів. </a:t>
            </a:r>
            <a:endParaRPr lang="uk-UA" dirty="0">
              <a:solidFill>
                <a:srgbClr val="2125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273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763093" y="426591"/>
            <a:ext cx="502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технологічна схема 1 - </a:t>
            </a:r>
            <a:r>
              <a:rPr lang="uk-UA" b="1" u="sng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 два </a:t>
            </a:r>
            <a:r>
              <a:rPr lang="uk-UA" b="1" u="sng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контейнери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: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5004263" y="1071290"/>
            <a:ext cx="4615597" cy="1149068"/>
            <a:chOff x="5012497" y="1396697"/>
            <a:chExt cx="4615597" cy="1149068"/>
          </a:xfrm>
        </p:grpSpPr>
        <p:sp>
          <p:nvSpPr>
            <p:cNvPr id="18" name="Прямокутник 17"/>
            <p:cNvSpPr/>
            <p:nvPr/>
          </p:nvSpPr>
          <p:spPr>
            <a:xfrm>
              <a:off x="6127247" y="1440528"/>
              <a:ext cx="350084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сірий контейнер</a:t>
              </a:r>
            </a:p>
            <a:p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«Змішані відходи»</a:t>
              </a:r>
            </a:p>
            <a:p>
              <a:r>
                <a:rPr lang="uk-UA" sz="1600" dirty="0" smtClean="0">
                  <a:solidFill>
                    <a:srgbClr val="212529"/>
                  </a:solidFill>
                  <a:latin typeface="Roboto Condensed"/>
                </a:rPr>
                <a:t>(у тому числі органічна складова)</a:t>
              </a:r>
              <a:endParaRPr lang="uk-UA" sz="1600" dirty="0">
                <a:solidFill>
                  <a:srgbClr val="212529"/>
                </a:solidFill>
                <a:latin typeface="Roboto Condensed"/>
              </a:endParaRPr>
            </a:p>
          </p:txBody>
        </p:sp>
        <p:grpSp>
          <p:nvGrpSpPr>
            <p:cNvPr id="27" name="Групувати 26"/>
            <p:cNvGrpSpPr/>
            <p:nvPr/>
          </p:nvGrpSpPr>
          <p:grpSpPr>
            <a:xfrm>
              <a:off x="5012497" y="1396697"/>
              <a:ext cx="971149" cy="1149068"/>
              <a:chOff x="5012497" y="1396697"/>
              <a:chExt cx="971149" cy="1149068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15" t="61816" r="61015" b="28360"/>
              <a:stretch/>
            </p:blipFill>
            <p:spPr>
              <a:xfrm>
                <a:off x="5012497" y="1396697"/>
                <a:ext cx="971149" cy="1149068"/>
              </a:xfrm>
              <a:prstGeom prst="rect">
                <a:avLst/>
              </a:prstGeom>
            </p:spPr>
          </p:pic>
          <p:sp>
            <p:nvSpPr>
              <p:cNvPr id="20" name="Блок-схема: вузол 19"/>
              <p:cNvSpPr/>
              <p:nvPr/>
            </p:nvSpPr>
            <p:spPr>
              <a:xfrm>
                <a:off x="5280356" y="1745735"/>
                <a:ext cx="435429" cy="470263"/>
              </a:xfrm>
              <a:prstGeom prst="flowChartConnector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" name="AutoShape 8" descr="Кругові стрілки для переробки: векторна графіка, зображенн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6" name="Групувати 25"/>
          <p:cNvGrpSpPr/>
          <p:nvPr/>
        </p:nvGrpSpPr>
        <p:grpSpPr>
          <a:xfrm>
            <a:off x="755815" y="1062574"/>
            <a:ext cx="4113081" cy="1215441"/>
            <a:chOff x="663661" y="1341733"/>
            <a:chExt cx="4113081" cy="1215441"/>
          </a:xfrm>
        </p:grpSpPr>
        <p:sp>
          <p:nvSpPr>
            <p:cNvPr id="17" name="Прямокутник 16"/>
            <p:cNvSpPr/>
            <p:nvPr/>
          </p:nvSpPr>
          <p:spPr>
            <a:xfrm>
              <a:off x="1749987" y="1431563"/>
              <a:ext cx="302675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блакитний </a:t>
              </a:r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контейнер</a:t>
              </a:r>
            </a:p>
            <a:p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«Вторинна сировина»</a:t>
              </a:r>
            </a:p>
            <a:p>
              <a:r>
                <a:rPr lang="uk-UA" sz="1600" dirty="0" smtClean="0">
                  <a:solidFill>
                    <a:srgbClr val="212529"/>
                  </a:solidFill>
                  <a:latin typeface="Roboto Condensed"/>
                </a:rPr>
                <a:t>(окрім </a:t>
              </a:r>
              <a:r>
                <a:rPr lang="uk-UA" sz="1600" dirty="0">
                  <a:solidFill>
                    <a:srgbClr val="212529"/>
                  </a:solidFill>
                  <a:latin typeface="Roboto Condensed"/>
                </a:rPr>
                <a:t>органічної </a:t>
              </a:r>
              <a:r>
                <a:rPr lang="uk-UA" sz="1600" dirty="0" smtClean="0">
                  <a:solidFill>
                    <a:srgbClr val="212529"/>
                  </a:solidFill>
                  <a:latin typeface="Roboto Condensed"/>
                </a:rPr>
                <a:t>складової)</a:t>
              </a:r>
              <a:endParaRPr lang="uk-UA" sz="1600" dirty="0">
                <a:solidFill>
                  <a:srgbClr val="212529"/>
                </a:solidFill>
                <a:latin typeface="Roboto Condensed"/>
              </a:endParaRPr>
            </a:p>
          </p:txBody>
        </p:sp>
        <p:grpSp>
          <p:nvGrpSpPr>
            <p:cNvPr id="25" name="Групувати 24"/>
            <p:cNvGrpSpPr/>
            <p:nvPr/>
          </p:nvGrpSpPr>
          <p:grpSpPr>
            <a:xfrm>
              <a:off x="663661" y="1341733"/>
              <a:ext cx="984068" cy="1215441"/>
              <a:chOff x="663661" y="1341733"/>
              <a:chExt cx="984068" cy="1215441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7" t="37225" r="71781" b="52254"/>
              <a:stretch/>
            </p:blipFill>
            <p:spPr>
              <a:xfrm>
                <a:off x="663661" y="1341733"/>
                <a:ext cx="984068" cy="1215441"/>
              </a:xfrm>
              <a:prstGeom prst="rect">
                <a:avLst/>
              </a:prstGeom>
            </p:spPr>
          </p:pic>
          <p:pic>
            <p:nvPicPr>
              <p:cNvPr id="12302" name="Picture 14" descr="Icono de línea de residuos de reciclaje con papelera | Vector Premium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07" t="18688" r="15484" b="17862"/>
              <a:stretch/>
            </p:blipFill>
            <p:spPr bwMode="auto">
              <a:xfrm>
                <a:off x="958072" y="1728995"/>
                <a:ext cx="404558" cy="389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Прямокутник 23"/>
          <p:cNvSpPr/>
          <p:nvPr/>
        </p:nvSpPr>
        <p:spPr>
          <a:xfrm>
            <a:off x="923236" y="2593321"/>
            <a:ext cx="5004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технологічна схема 2 - </a:t>
            </a:r>
            <a:r>
              <a:rPr lang="uk-UA" b="1" u="sng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 три </a:t>
            </a:r>
            <a:r>
              <a:rPr lang="uk-UA" b="1" u="sng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контейнери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pSp>
        <p:nvGrpSpPr>
          <p:cNvPr id="45" name="Групувати 44"/>
          <p:cNvGrpSpPr/>
          <p:nvPr/>
        </p:nvGrpSpPr>
        <p:grpSpPr>
          <a:xfrm>
            <a:off x="1181537" y="3186777"/>
            <a:ext cx="1358064" cy="1864853"/>
            <a:chOff x="1181537" y="3360956"/>
            <a:chExt cx="1358064" cy="1864853"/>
          </a:xfrm>
        </p:grpSpPr>
        <p:grpSp>
          <p:nvGrpSpPr>
            <p:cNvPr id="31" name="Групувати 30"/>
            <p:cNvGrpSpPr/>
            <p:nvPr/>
          </p:nvGrpSpPr>
          <p:grpSpPr>
            <a:xfrm>
              <a:off x="1327940" y="3360956"/>
              <a:ext cx="984068" cy="1215441"/>
              <a:chOff x="663661" y="1341733"/>
              <a:chExt cx="984068" cy="1215441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7" t="37225" r="71781" b="52254"/>
              <a:stretch/>
            </p:blipFill>
            <p:spPr>
              <a:xfrm>
                <a:off x="663661" y="1341733"/>
                <a:ext cx="984068" cy="1215441"/>
              </a:xfrm>
              <a:prstGeom prst="rect">
                <a:avLst/>
              </a:prstGeom>
            </p:spPr>
          </p:pic>
          <p:pic>
            <p:nvPicPr>
              <p:cNvPr id="33" name="Picture 14" descr="Icono de línea de residuos de reciclaje con papelera | Vector Premium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07" t="18688" r="15484" b="17862"/>
              <a:stretch/>
            </p:blipFill>
            <p:spPr bwMode="auto">
              <a:xfrm>
                <a:off x="958072" y="1728995"/>
                <a:ext cx="404558" cy="389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Прямокутник 33"/>
            <p:cNvSpPr/>
            <p:nvPr/>
          </p:nvSpPr>
          <p:spPr>
            <a:xfrm>
              <a:off x="1181537" y="4579478"/>
              <a:ext cx="13580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Вторинна</a:t>
              </a:r>
            </a:p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сировина</a:t>
              </a:r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46" name="Групувати 45"/>
          <p:cNvGrpSpPr/>
          <p:nvPr/>
        </p:nvGrpSpPr>
        <p:grpSpPr>
          <a:xfrm>
            <a:off x="3187196" y="3194235"/>
            <a:ext cx="1191352" cy="1837273"/>
            <a:chOff x="3187196" y="3368415"/>
            <a:chExt cx="1191352" cy="1837273"/>
          </a:xfrm>
        </p:grpSpPr>
        <p:grpSp>
          <p:nvGrpSpPr>
            <p:cNvPr id="38" name="Групувати 37"/>
            <p:cNvGrpSpPr/>
            <p:nvPr/>
          </p:nvGrpSpPr>
          <p:grpSpPr>
            <a:xfrm>
              <a:off x="3257792" y="3368415"/>
              <a:ext cx="971149" cy="1149068"/>
              <a:chOff x="5012497" y="1396697"/>
              <a:chExt cx="971149" cy="1149068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15" t="61816" r="61015" b="28360"/>
              <a:stretch/>
            </p:blipFill>
            <p:spPr>
              <a:xfrm>
                <a:off x="5012497" y="1396697"/>
                <a:ext cx="971149" cy="1149068"/>
              </a:xfrm>
              <a:prstGeom prst="rect">
                <a:avLst/>
              </a:prstGeom>
            </p:spPr>
          </p:pic>
          <p:sp>
            <p:nvSpPr>
              <p:cNvPr id="40" name="Блок-схема: вузол 39"/>
              <p:cNvSpPr/>
              <p:nvPr/>
            </p:nvSpPr>
            <p:spPr>
              <a:xfrm>
                <a:off x="5280356" y="1745735"/>
                <a:ext cx="435429" cy="470263"/>
              </a:xfrm>
              <a:prstGeom prst="flowChartConnector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5" name="Прямокутник 34"/>
            <p:cNvSpPr/>
            <p:nvPr/>
          </p:nvSpPr>
          <p:spPr>
            <a:xfrm>
              <a:off x="3187196" y="4559357"/>
              <a:ext cx="11913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Змішані</a:t>
              </a:r>
            </a:p>
            <a:p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відходи</a:t>
              </a:r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47" name="Групувати 46"/>
          <p:cNvGrpSpPr/>
          <p:nvPr/>
        </p:nvGrpSpPr>
        <p:grpSpPr>
          <a:xfrm>
            <a:off x="5649812" y="3295337"/>
            <a:ext cx="4112607" cy="1023949"/>
            <a:chOff x="5649812" y="3391136"/>
            <a:chExt cx="4112607" cy="102394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1" t="53321" r="67385" b="34957"/>
            <a:stretch/>
          </p:blipFill>
          <p:spPr>
            <a:xfrm>
              <a:off x="5649812" y="3404501"/>
              <a:ext cx="875842" cy="1010584"/>
            </a:xfrm>
            <a:prstGeom prst="rect">
              <a:avLst/>
            </a:prstGeom>
          </p:spPr>
        </p:pic>
        <p:sp>
          <p:nvSpPr>
            <p:cNvPr id="36" name="Прямокутник 35"/>
            <p:cNvSpPr/>
            <p:nvPr/>
          </p:nvSpPr>
          <p:spPr>
            <a:xfrm>
              <a:off x="6591615" y="3391136"/>
              <a:ext cx="3170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>
                  <a:solidFill>
                    <a:srgbClr val="FFC000"/>
                  </a:solidFill>
                  <a:latin typeface="Roboto Condensed"/>
                </a:rPr>
                <a:t>жовтий (або помаранчевий)</a:t>
              </a:r>
            </a:p>
            <a:p>
              <a:r>
                <a:rPr lang="uk-UA" dirty="0" smtClean="0">
                  <a:solidFill>
                    <a:srgbClr val="FFC000"/>
                  </a:solidFill>
                  <a:latin typeface="Roboto Condensed"/>
                </a:rPr>
                <a:t>контейнер</a:t>
              </a:r>
            </a:p>
            <a:p>
              <a:r>
                <a:rPr lang="uk-UA" dirty="0" smtClean="0">
                  <a:solidFill>
                    <a:srgbClr val="FFC000"/>
                  </a:solidFill>
                  <a:latin typeface="Roboto Condensed"/>
                </a:rPr>
                <a:t>«Полімери»</a:t>
              </a:r>
              <a:endParaRPr lang="uk-UA" dirty="0">
                <a:solidFill>
                  <a:srgbClr val="FFC000"/>
                </a:solidFill>
                <a:latin typeface="Roboto Condensed"/>
              </a:endParaRPr>
            </a:p>
          </p:txBody>
        </p:sp>
      </p:grpSp>
      <p:grpSp>
        <p:nvGrpSpPr>
          <p:cNvPr id="48" name="Групувати 47"/>
          <p:cNvGrpSpPr/>
          <p:nvPr/>
        </p:nvGrpSpPr>
        <p:grpSpPr>
          <a:xfrm>
            <a:off x="5679049" y="4507103"/>
            <a:ext cx="3245328" cy="1025539"/>
            <a:chOff x="5679049" y="4602902"/>
            <a:chExt cx="3245328" cy="102553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9" t="53321" r="61847" b="34645"/>
            <a:stretch/>
          </p:blipFill>
          <p:spPr>
            <a:xfrm>
              <a:off x="5679049" y="4602902"/>
              <a:ext cx="799121" cy="1025539"/>
            </a:xfrm>
            <a:prstGeom prst="rect">
              <a:avLst/>
            </a:prstGeom>
          </p:spPr>
        </p:pic>
        <p:sp>
          <p:nvSpPr>
            <p:cNvPr id="41" name="Прямокутник 40"/>
            <p:cNvSpPr/>
            <p:nvPr/>
          </p:nvSpPr>
          <p:spPr>
            <a:xfrm>
              <a:off x="6635609" y="4806943"/>
              <a:ext cx="22887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</a:rPr>
                <a:t>зелений контейнер </a:t>
              </a:r>
            </a:p>
            <a:p>
              <a:r>
                <a:rPr lang="uk-UA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</a:rPr>
                <a:t>«Скло»</a:t>
              </a:r>
              <a:endParaRPr lang="uk-UA" dirty="0">
                <a:solidFill>
                  <a:schemeClr val="accent6">
                    <a:lumMod val="75000"/>
                  </a:schemeClr>
                </a:solidFill>
                <a:latin typeface="Roboto Condensed"/>
              </a:endParaRPr>
            </a:p>
          </p:txBody>
        </p:sp>
      </p:grpSp>
      <p:grpSp>
        <p:nvGrpSpPr>
          <p:cNvPr id="52" name="Групувати 51"/>
          <p:cNvGrpSpPr/>
          <p:nvPr/>
        </p:nvGrpSpPr>
        <p:grpSpPr>
          <a:xfrm>
            <a:off x="5638092" y="5688400"/>
            <a:ext cx="2900191" cy="973658"/>
            <a:chOff x="5638092" y="5784199"/>
            <a:chExt cx="2900191" cy="97365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9" t="53478" r="73187" b="35072"/>
            <a:stretch/>
          </p:blipFill>
          <p:spPr>
            <a:xfrm>
              <a:off x="5638092" y="5784199"/>
              <a:ext cx="863904" cy="973658"/>
            </a:xfrm>
            <a:prstGeom prst="rect">
              <a:avLst/>
            </a:prstGeom>
          </p:spPr>
        </p:pic>
        <p:sp>
          <p:nvSpPr>
            <p:cNvPr id="42" name="Прямокутник 41"/>
            <p:cNvSpPr/>
            <p:nvPr/>
          </p:nvSpPr>
          <p:spPr>
            <a:xfrm>
              <a:off x="6633594" y="5945856"/>
              <a:ext cx="19046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>
                  <a:solidFill>
                    <a:schemeClr val="accent5">
                      <a:lumMod val="75000"/>
                    </a:schemeClr>
                  </a:solidFill>
                  <a:latin typeface="Roboto Condensed"/>
                </a:rPr>
                <a:t>синій контейнер</a:t>
              </a:r>
            </a:p>
            <a:p>
              <a:r>
                <a:rPr lang="uk-UA" dirty="0" smtClean="0">
                  <a:solidFill>
                    <a:schemeClr val="accent5">
                      <a:lumMod val="75000"/>
                    </a:schemeClr>
                  </a:solidFill>
                  <a:latin typeface="Roboto Condensed"/>
                </a:rPr>
                <a:t>«Папір» </a:t>
              </a:r>
              <a:endPara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</a:endParaRPr>
            </a:p>
          </p:txBody>
        </p:sp>
      </p:grpSp>
      <p:sp>
        <p:nvSpPr>
          <p:cNvPr id="49" name="Прямокутник 48"/>
          <p:cNvSpPr/>
          <p:nvPr/>
        </p:nvSpPr>
        <p:spPr>
          <a:xfrm>
            <a:off x="5004263" y="3639072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  <p:sp>
        <p:nvSpPr>
          <p:cNvPr id="50" name="Прямокутник 49"/>
          <p:cNvSpPr/>
          <p:nvPr/>
        </p:nvSpPr>
        <p:spPr>
          <a:xfrm>
            <a:off x="5060867" y="4862624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  <p:sp>
        <p:nvSpPr>
          <p:cNvPr id="51" name="Прямокутник 50"/>
          <p:cNvSpPr/>
          <p:nvPr/>
        </p:nvSpPr>
        <p:spPr>
          <a:xfrm>
            <a:off x="5052155" y="5994744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747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701451" y="81577"/>
            <a:ext cx="5416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технологічна схема 2 - </a:t>
            </a:r>
            <a:r>
              <a:rPr lang="uk-UA" b="1" u="sng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 </a:t>
            </a:r>
            <a:r>
              <a:rPr lang="uk-UA" b="1" u="sng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чотири контейнери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627788" y="438890"/>
            <a:ext cx="1358064" cy="1864853"/>
            <a:chOff x="1181537" y="3360956"/>
            <a:chExt cx="1358064" cy="1864853"/>
          </a:xfrm>
        </p:grpSpPr>
        <p:grpSp>
          <p:nvGrpSpPr>
            <p:cNvPr id="8" name="Групувати 7"/>
            <p:cNvGrpSpPr/>
            <p:nvPr/>
          </p:nvGrpSpPr>
          <p:grpSpPr>
            <a:xfrm>
              <a:off x="1327940" y="3360956"/>
              <a:ext cx="984068" cy="1215441"/>
              <a:chOff x="663661" y="1341733"/>
              <a:chExt cx="984068" cy="1215441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7" t="37225" r="71781" b="52254"/>
              <a:stretch/>
            </p:blipFill>
            <p:spPr>
              <a:xfrm>
                <a:off x="663661" y="1341733"/>
                <a:ext cx="984068" cy="1215441"/>
              </a:xfrm>
              <a:prstGeom prst="rect">
                <a:avLst/>
              </a:prstGeom>
            </p:spPr>
          </p:pic>
          <p:pic>
            <p:nvPicPr>
              <p:cNvPr id="11" name="Picture 14" descr="Icono de línea de residuos de reciclaje con papelera | Vector Premium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07" t="18688" r="15484" b="17862"/>
              <a:stretch/>
            </p:blipFill>
            <p:spPr bwMode="auto">
              <a:xfrm>
                <a:off x="958072" y="1728995"/>
                <a:ext cx="404558" cy="389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рямокутник 8"/>
            <p:cNvSpPr/>
            <p:nvPr/>
          </p:nvSpPr>
          <p:spPr>
            <a:xfrm>
              <a:off x="1181537" y="4579478"/>
              <a:ext cx="13580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Вторинна</a:t>
              </a:r>
            </a:p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сировина</a:t>
              </a:r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12" name="Групувати 11"/>
          <p:cNvGrpSpPr/>
          <p:nvPr/>
        </p:nvGrpSpPr>
        <p:grpSpPr>
          <a:xfrm>
            <a:off x="2834418" y="456300"/>
            <a:ext cx="1191352" cy="1837273"/>
            <a:chOff x="3187196" y="3368415"/>
            <a:chExt cx="1191352" cy="1837273"/>
          </a:xfrm>
        </p:grpSpPr>
        <p:grpSp>
          <p:nvGrpSpPr>
            <p:cNvPr id="13" name="Групувати 12"/>
            <p:cNvGrpSpPr/>
            <p:nvPr/>
          </p:nvGrpSpPr>
          <p:grpSpPr>
            <a:xfrm>
              <a:off x="3257792" y="3368415"/>
              <a:ext cx="971149" cy="1149068"/>
              <a:chOff x="5012497" y="1396697"/>
              <a:chExt cx="971149" cy="1149068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15" t="61816" r="61015" b="28360"/>
              <a:stretch/>
            </p:blipFill>
            <p:spPr>
              <a:xfrm>
                <a:off x="5012497" y="1396697"/>
                <a:ext cx="971149" cy="1149068"/>
              </a:xfrm>
              <a:prstGeom prst="rect">
                <a:avLst/>
              </a:prstGeom>
            </p:spPr>
          </p:pic>
          <p:sp>
            <p:nvSpPr>
              <p:cNvPr id="16" name="Блок-схема: вузол 15"/>
              <p:cNvSpPr/>
              <p:nvPr/>
            </p:nvSpPr>
            <p:spPr>
              <a:xfrm>
                <a:off x="5280356" y="1745735"/>
                <a:ext cx="435429" cy="470263"/>
              </a:xfrm>
              <a:prstGeom prst="flowChartConnector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Roboto Condensed"/>
                </a:endParaRPr>
              </a:p>
            </p:txBody>
          </p:sp>
        </p:grpSp>
        <p:sp>
          <p:nvSpPr>
            <p:cNvPr id="14" name="Прямокутник 13"/>
            <p:cNvSpPr/>
            <p:nvPr/>
          </p:nvSpPr>
          <p:spPr>
            <a:xfrm>
              <a:off x="3187196" y="4559357"/>
              <a:ext cx="11913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Змішані</a:t>
              </a:r>
            </a:p>
            <a:p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відходи</a:t>
              </a:r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58" name="Групувати 57"/>
          <p:cNvGrpSpPr/>
          <p:nvPr/>
        </p:nvGrpSpPr>
        <p:grpSpPr>
          <a:xfrm>
            <a:off x="4538462" y="560614"/>
            <a:ext cx="2542235" cy="1439815"/>
            <a:chOff x="4538462" y="830585"/>
            <a:chExt cx="2542235" cy="1439815"/>
          </a:xfrm>
        </p:grpSpPr>
        <p:grpSp>
          <p:nvGrpSpPr>
            <p:cNvPr id="23" name="Групувати 22"/>
            <p:cNvGrpSpPr/>
            <p:nvPr/>
          </p:nvGrpSpPr>
          <p:grpSpPr>
            <a:xfrm>
              <a:off x="4538462" y="851691"/>
              <a:ext cx="1460400" cy="1418709"/>
              <a:chOff x="4561663" y="1262791"/>
              <a:chExt cx="1460400" cy="1418709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01" t="53321" r="67385" b="34957"/>
              <a:stretch/>
            </p:blipFill>
            <p:spPr>
              <a:xfrm>
                <a:off x="4900875" y="1262791"/>
                <a:ext cx="875842" cy="1010584"/>
              </a:xfrm>
              <a:prstGeom prst="rect">
                <a:avLst/>
              </a:prstGeom>
            </p:spPr>
          </p:pic>
          <p:sp>
            <p:nvSpPr>
              <p:cNvPr id="18" name="Прямокутник 17"/>
              <p:cNvSpPr/>
              <p:nvPr/>
            </p:nvSpPr>
            <p:spPr>
              <a:xfrm>
                <a:off x="4561663" y="2312168"/>
                <a:ext cx="1460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rgbClr val="FFC000"/>
                    </a:solidFill>
                    <a:latin typeface="Roboto Condensed"/>
                  </a:rPr>
                  <a:t>«Полімери»</a:t>
                </a:r>
              </a:p>
            </p:txBody>
          </p:sp>
        </p:grpSp>
        <p:grpSp>
          <p:nvGrpSpPr>
            <p:cNvPr id="24" name="Групувати 23"/>
            <p:cNvGrpSpPr/>
            <p:nvPr/>
          </p:nvGrpSpPr>
          <p:grpSpPr>
            <a:xfrm>
              <a:off x="6091324" y="830585"/>
              <a:ext cx="989373" cy="1434010"/>
              <a:chOff x="6419945" y="1247836"/>
              <a:chExt cx="989373" cy="143401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9" t="53321" r="61847" b="34645"/>
              <a:stretch/>
            </p:blipFill>
            <p:spPr>
              <a:xfrm>
                <a:off x="6515072" y="1247836"/>
                <a:ext cx="799121" cy="1025539"/>
              </a:xfrm>
              <a:prstGeom prst="rect">
                <a:avLst/>
              </a:prstGeom>
            </p:spPr>
          </p:pic>
          <p:sp>
            <p:nvSpPr>
              <p:cNvPr id="20" name="Прямокутник 19"/>
              <p:cNvSpPr/>
              <p:nvPr/>
            </p:nvSpPr>
            <p:spPr>
              <a:xfrm>
                <a:off x="6419945" y="2312514"/>
                <a:ext cx="989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chemeClr val="accent6">
                        <a:lumMod val="75000"/>
                      </a:schemeClr>
                    </a:solidFill>
                    <a:latin typeface="Roboto Condensed"/>
                  </a:rPr>
                  <a:t>«Скло»</a:t>
                </a:r>
              </a:p>
            </p:txBody>
          </p:sp>
        </p:grpSp>
      </p:grpSp>
      <p:grpSp>
        <p:nvGrpSpPr>
          <p:cNvPr id="62" name="Групувати 61"/>
          <p:cNvGrpSpPr/>
          <p:nvPr/>
        </p:nvGrpSpPr>
        <p:grpSpPr>
          <a:xfrm>
            <a:off x="5893947" y="2013096"/>
            <a:ext cx="2682466" cy="1418709"/>
            <a:chOff x="5893947" y="2309193"/>
            <a:chExt cx="2682466" cy="1418709"/>
          </a:xfrm>
        </p:grpSpPr>
        <p:grpSp>
          <p:nvGrpSpPr>
            <p:cNvPr id="25" name="Групувати 24"/>
            <p:cNvGrpSpPr/>
            <p:nvPr/>
          </p:nvGrpSpPr>
          <p:grpSpPr>
            <a:xfrm>
              <a:off x="7471623" y="2334974"/>
              <a:ext cx="1104790" cy="1392928"/>
              <a:chOff x="7935694" y="1262791"/>
              <a:chExt cx="1104790" cy="1392928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9" t="53478" r="73187" b="35072"/>
              <a:stretch/>
            </p:blipFill>
            <p:spPr>
              <a:xfrm>
                <a:off x="7970530" y="1262791"/>
                <a:ext cx="863904" cy="973658"/>
              </a:xfrm>
              <a:prstGeom prst="rect">
                <a:avLst/>
              </a:prstGeom>
            </p:spPr>
          </p:pic>
          <p:sp>
            <p:nvSpPr>
              <p:cNvPr id="22" name="Прямокутник 21"/>
              <p:cNvSpPr/>
              <p:nvPr/>
            </p:nvSpPr>
            <p:spPr>
              <a:xfrm>
                <a:off x="7935694" y="2286387"/>
                <a:ext cx="1104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chemeClr val="accent5">
                        <a:lumMod val="75000"/>
                      </a:schemeClr>
                    </a:solidFill>
                    <a:latin typeface="Roboto Condensed"/>
                  </a:rPr>
                  <a:t>«Папір» </a:t>
                </a:r>
              </a:p>
            </p:txBody>
          </p:sp>
        </p:grpSp>
        <p:grpSp>
          <p:nvGrpSpPr>
            <p:cNvPr id="26" name="Групувати 25"/>
            <p:cNvGrpSpPr/>
            <p:nvPr/>
          </p:nvGrpSpPr>
          <p:grpSpPr>
            <a:xfrm>
              <a:off x="5893947" y="2309193"/>
              <a:ext cx="1460400" cy="1418709"/>
              <a:chOff x="4561663" y="1262791"/>
              <a:chExt cx="1460400" cy="1418709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01" t="53321" r="67385" b="34957"/>
              <a:stretch/>
            </p:blipFill>
            <p:spPr>
              <a:xfrm>
                <a:off x="4900875" y="1262791"/>
                <a:ext cx="875842" cy="1010584"/>
              </a:xfrm>
              <a:prstGeom prst="rect">
                <a:avLst/>
              </a:prstGeom>
            </p:spPr>
          </p:pic>
          <p:sp>
            <p:nvSpPr>
              <p:cNvPr id="28" name="Прямокутник 27"/>
              <p:cNvSpPr/>
              <p:nvPr/>
            </p:nvSpPr>
            <p:spPr>
              <a:xfrm>
                <a:off x="4561663" y="2312168"/>
                <a:ext cx="1460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rgbClr val="FFC000"/>
                    </a:solidFill>
                    <a:latin typeface="Roboto Condensed"/>
                  </a:rPr>
                  <a:t>«Полімери»</a:t>
                </a:r>
              </a:p>
            </p:txBody>
          </p:sp>
        </p:grpSp>
      </p:grpSp>
      <p:grpSp>
        <p:nvGrpSpPr>
          <p:cNvPr id="37" name="Групувати 36"/>
          <p:cNvGrpSpPr/>
          <p:nvPr/>
        </p:nvGrpSpPr>
        <p:grpSpPr>
          <a:xfrm>
            <a:off x="7471623" y="3424470"/>
            <a:ext cx="2247933" cy="1434010"/>
            <a:chOff x="4753535" y="4327946"/>
            <a:chExt cx="2247933" cy="1434010"/>
          </a:xfrm>
        </p:grpSpPr>
        <p:grpSp>
          <p:nvGrpSpPr>
            <p:cNvPr id="29" name="Групувати 28"/>
            <p:cNvGrpSpPr/>
            <p:nvPr/>
          </p:nvGrpSpPr>
          <p:grpSpPr>
            <a:xfrm>
              <a:off x="4753535" y="4327946"/>
              <a:ext cx="989373" cy="1434010"/>
              <a:chOff x="6419945" y="1247836"/>
              <a:chExt cx="989373" cy="1434010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9" t="53321" r="61847" b="34645"/>
              <a:stretch/>
            </p:blipFill>
            <p:spPr>
              <a:xfrm>
                <a:off x="6515072" y="1247836"/>
                <a:ext cx="799121" cy="1025539"/>
              </a:xfrm>
              <a:prstGeom prst="rect">
                <a:avLst/>
              </a:prstGeom>
            </p:spPr>
          </p:pic>
          <p:sp>
            <p:nvSpPr>
              <p:cNvPr id="31" name="Прямокутник 30"/>
              <p:cNvSpPr/>
              <p:nvPr/>
            </p:nvSpPr>
            <p:spPr>
              <a:xfrm>
                <a:off x="6419945" y="2312514"/>
                <a:ext cx="989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chemeClr val="accent6">
                        <a:lumMod val="75000"/>
                      </a:schemeClr>
                    </a:solidFill>
                    <a:latin typeface="Roboto Condensed"/>
                  </a:rPr>
                  <a:t>«Скло»</a:t>
                </a:r>
              </a:p>
            </p:txBody>
          </p:sp>
        </p:grpSp>
        <p:grpSp>
          <p:nvGrpSpPr>
            <p:cNvPr id="32" name="Групувати 31"/>
            <p:cNvGrpSpPr/>
            <p:nvPr/>
          </p:nvGrpSpPr>
          <p:grpSpPr>
            <a:xfrm>
              <a:off x="5896678" y="4360319"/>
              <a:ext cx="1104790" cy="1392928"/>
              <a:chOff x="7935694" y="1262791"/>
              <a:chExt cx="1104790" cy="1392928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9" t="53478" r="73187" b="35072"/>
              <a:stretch/>
            </p:blipFill>
            <p:spPr>
              <a:xfrm>
                <a:off x="7970530" y="1262791"/>
                <a:ext cx="863904" cy="973658"/>
              </a:xfrm>
              <a:prstGeom prst="rect">
                <a:avLst/>
              </a:prstGeom>
            </p:spPr>
          </p:pic>
          <p:sp>
            <p:nvSpPr>
              <p:cNvPr id="34" name="Прямокутник 33"/>
              <p:cNvSpPr/>
              <p:nvPr/>
            </p:nvSpPr>
            <p:spPr>
              <a:xfrm>
                <a:off x="7935694" y="2286387"/>
                <a:ext cx="1104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>
                    <a:solidFill>
                      <a:schemeClr val="accent5">
                        <a:lumMod val="75000"/>
                      </a:schemeClr>
                    </a:solidFill>
                    <a:latin typeface="Roboto Condensed"/>
                  </a:rPr>
                  <a:t>«Папір» </a:t>
                </a:r>
              </a:p>
            </p:txBody>
          </p:sp>
        </p:grpSp>
      </p:grpSp>
      <p:sp>
        <p:nvSpPr>
          <p:cNvPr id="38" name="Прямокутник 37"/>
          <p:cNvSpPr/>
          <p:nvPr/>
        </p:nvSpPr>
        <p:spPr>
          <a:xfrm>
            <a:off x="4164053" y="916664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  <p:sp>
        <p:nvSpPr>
          <p:cNvPr id="39" name="Прямокутник 38"/>
          <p:cNvSpPr/>
          <p:nvPr/>
        </p:nvSpPr>
        <p:spPr>
          <a:xfrm>
            <a:off x="5448568" y="2340509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  <p:sp>
        <p:nvSpPr>
          <p:cNvPr id="40" name="Прямокутник 39"/>
          <p:cNvSpPr/>
          <p:nvPr/>
        </p:nvSpPr>
        <p:spPr>
          <a:xfrm>
            <a:off x="6800011" y="3743878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Roboto Condensed"/>
              </a:rPr>
              <a:t>або</a:t>
            </a:r>
            <a:endParaRPr lang="uk-UA" dirty="0">
              <a:latin typeface="Roboto Condensed"/>
            </a:endParaRPr>
          </a:p>
        </p:txBody>
      </p:sp>
      <p:sp>
        <p:nvSpPr>
          <p:cNvPr id="41" name="Прямокутник 40"/>
          <p:cNvSpPr/>
          <p:nvPr/>
        </p:nvSpPr>
        <p:spPr>
          <a:xfrm>
            <a:off x="751539" y="4536918"/>
            <a:ext cx="519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технологічна схема 2 - </a:t>
            </a:r>
            <a:r>
              <a:rPr lang="uk-UA" b="1" u="sng" dirty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на </a:t>
            </a:r>
            <a:r>
              <a:rPr lang="uk-UA" b="1" u="sng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п'ять контейнери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pSp>
        <p:nvGrpSpPr>
          <p:cNvPr id="42" name="Групувати 41"/>
          <p:cNvGrpSpPr/>
          <p:nvPr/>
        </p:nvGrpSpPr>
        <p:grpSpPr>
          <a:xfrm>
            <a:off x="627788" y="4902969"/>
            <a:ext cx="1358064" cy="1864853"/>
            <a:chOff x="1181537" y="3360956"/>
            <a:chExt cx="1358064" cy="1864853"/>
          </a:xfrm>
        </p:grpSpPr>
        <p:grpSp>
          <p:nvGrpSpPr>
            <p:cNvPr id="43" name="Групувати 42"/>
            <p:cNvGrpSpPr/>
            <p:nvPr/>
          </p:nvGrpSpPr>
          <p:grpSpPr>
            <a:xfrm>
              <a:off x="1327940" y="3360956"/>
              <a:ext cx="984068" cy="1215441"/>
              <a:chOff x="663661" y="1341733"/>
              <a:chExt cx="984068" cy="1215441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7" t="37225" r="71781" b="52254"/>
              <a:stretch/>
            </p:blipFill>
            <p:spPr>
              <a:xfrm>
                <a:off x="663661" y="1341733"/>
                <a:ext cx="984068" cy="1215441"/>
              </a:xfrm>
              <a:prstGeom prst="rect">
                <a:avLst/>
              </a:prstGeom>
            </p:spPr>
          </p:pic>
          <p:pic>
            <p:nvPicPr>
              <p:cNvPr id="46" name="Picture 14" descr="Icono de línea de residuos de reciclaje con papelera | Vector Premium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07" t="18688" r="15484" b="17862"/>
              <a:stretch/>
            </p:blipFill>
            <p:spPr bwMode="auto">
              <a:xfrm>
                <a:off x="958072" y="1728995"/>
                <a:ext cx="404558" cy="389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Прямокутник 43"/>
            <p:cNvSpPr/>
            <p:nvPr/>
          </p:nvSpPr>
          <p:spPr>
            <a:xfrm>
              <a:off x="1181537" y="4579478"/>
              <a:ext cx="13580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Вторинна</a:t>
              </a:r>
            </a:p>
            <a:p>
              <a:r>
                <a:rPr lang="uk-UA" dirty="0" smtClean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сировина</a:t>
              </a:r>
              <a:r>
                <a:rPr lang="uk-UA" dirty="0">
                  <a:solidFill>
                    <a:schemeClr val="accent1">
                      <a:lumMod val="75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47" name="Групувати 46"/>
          <p:cNvGrpSpPr/>
          <p:nvPr/>
        </p:nvGrpSpPr>
        <p:grpSpPr>
          <a:xfrm>
            <a:off x="2431046" y="4945570"/>
            <a:ext cx="1191352" cy="1837273"/>
            <a:chOff x="3187196" y="3368415"/>
            <a:chExt cx="1191352" cy="1837273"/>
          </a:xfrm>
        </p:grpSpPr>
        <p:grpSp>
          <p:nvGrpSpPr>
            <p:cNvPr id="48" name="Групувати 47"/>
            <p:cNvGrpSpPr/>
            <p:nvPr/>
          </p:nvGrpSpPr>
          <p:grpSpPr>
            <a:xfrm>
              <a:off x="3257792" y="3368415"/>
              <a:ext cx="971149" cy="1149068"/>
              <a:chOff x="5012497" y="1396697"/>
              <a:chExt cx="971149" cy="1149068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15" t="61816" r="61015" b="28360"/>
              <a:stretch/>
            </p:blipFill>
            <p:spPr>
              <a:xfrm>
                <a:off x="5012497" y="1396697"/>
                <a:ext cx="971149" cy="1149068"/>
              </a:xfrm>
              <a:prstGeom prst="rect">
                <a:avLst/>
              </a:prstGeom>
            </p:spPr>
          </p:pic>
          <p:sp>
            <p:nvSpPr>
              <p:cNvPr id="51" name="Блок-схема: вузол 50"/>
              <p:cNvSpPr/>
              <p:nvPr/>
            </p:nvSpPr>
            <p:spPr>
              <a:xfrm>
                <a:off x="5280356" y="1745735"/>
                <a:ext cx="435429" cy="470263"/>
              </a:xfrm>
              <a:prstGeom prst="flowChartConnector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Roboto Condensed"/>
                </a:endParaRPr>
              </a:p>
            </p:txBody>
          </p:sp>
        </p:grpSp>
        <p:sp>
          <p:nvSpPr>
            <p:cNvPr id="49" name="Прямокутник 48"/>
            <p:cNvSpPr/>
            <p:nvPr/>
          </p:nvSpPr>
          <p:spPr>
            <a:xfrm>
              <a:off x="3187196" y="4559357"/>
              <a:ext cx="11913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«</a:t>
              </a:r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Змішані</a:t>
              </a:r>
            </a:p>
            <a:p>
              <a:r>
                <a:rPr lang="uk-UA" dirty="0" smtClean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відходи</a:t>
              </a:r>
              <a:r>
                <a:rPr lang="uk-UA" dirty="0">
                  <a:solidFill>
                    <a:schemeClr val="bg2">
                      <a:lumMod val="50000"/>
                    </a:schemeClr>
                  </a:solidFill>
                  <a:latin typeface="Roboto Condensed"/>
                </a:rPr>
                <a:t>»</a:t>
              </a:r>
            </a:p>
          </p:txBody>
        </p:sp>
      </p:grpSp>
      <p:grpSp>
        <p:nvGrpSpPr>
          <p:cNvPr id="52" name="Групувати 51"/>
          <p:cNvGrpSpPr/>
          <p:nvPr/>
        </p:nvGrpSpPr>
        <p:grpSpPr>
          <a:xfrm>
            <a:off x="3806400" y="5093449"/>
            <a:ext cx="1460400" cy="1418709"/>
            <a:chOff x="4561663" y="1262791"/>
            <a:chExt cx="1460400" cy="1418709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1" t="53321" r="67385" b="34957"/>
            <a:stretch/>
          </p:blipFill>
          <p:spPr>
            <a:xfrm>
              <a:off x="4900875" y="1262791"/>
              <a:ext cx="875842" cy="1010584"/>
            </a:xfrm>
            <a:prstGeom prst="rect">
              <a:avLst/>
            </a:prstGeom>
          </p:spPr>
        </p:pic>
        <p:sp>
          <p:nvSpPr>
            <p:cNvPr id="54" name="Прямокутник 53"/>
            <p:cNvSpPr/>
            <p:nvPr/>
          </p:nvSpPr>
          <p:spPr>
            <a:xfrm>
              <a:off x="4561663" y="2312168"/>
              <a:ext cx="14604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rgbClr val="FFC000"/>
                  </a:solidFill>
                  <a:latin typeface="Roboto Condensed"/>
                </a:rPr>
                <a:t>«Полімери»</a:t>
              </a:r>
            </a:p>
          </p:txBody>
        </p:sp>
      </p:grpSp>
      <p:grpSp>
        <p:nvGrpSpPr>
          <p:cNvPr id="55" name="Групувати 54"/>
          <p:cNvGrpSpPr/>
          <p:nvPr/>
        </p:nvGrpSpPr>
        <p:grpSpPr>
          <a:xfrm>
            <a:off x="5770297" y="5091347"/>
            <a:ext cx="989373" cy="1434010"/>
            <a:chOff x="6419945" y="1247836"/>
            <a:chExt cx="989373" cy="1434010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9" t="53321" r="61847" b="34645"/>
            <a:stretch/>
          </p:blipFill>
          <p:spPr>
            <a:xfrm>
              <a:off x="6515072" y="1247836"/>
              <a:ext cx="799121" cy="1025539"/>
            </a:xfrm>
            <a:prstGeom prst="rect">
              <a:avLst/>
            </a:prstGeom>
          </p:spPr>
        </p:pic>
        <p:sp>
          <p:nvSpPr>
            <p:cNvPr id="57" name="Прямокутник 56"/>
            <p:cNvSpPr/>
            <p:nvPr/>
          </p:nvSpPr>
          <p:spPr>
            <a:xfrm>
              <a:off x="6419945" y="2312514"/>
              <a:ext cx="9893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</a:rPr>
                <a:t>«Скло»</a:t>
              </a:r>
            </a:p>
          </p:txBody>
        </p:sp>
      </p:grpSp>
      <p:grpSp>
        <p:nvGrpSpPr>
          <p:cNvPr id="59" name="Групувати 58"/>
          <p:cNvGrpSpPr/>
          <p:nvPr/>
        </p:nvGrpSpPr>
        <p:grpSpPr>
          <a:xfrm>
            <a:off x="7288646" y="5136994"/>
            <a:ext cx="1104790" cy="1392928"/>
            <a:chOff x="7935694" y="1262791"/>
            <a:chExt cx="1104790" cy="1392928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9" t="53478" r="73187" b="35072"/>
            <a:stretch/>
          </p:blipFill>
          <p:spPr>
            <a:xfrm>
              <a:off x="7970530" y="1262791"/>
              <a:ext cx="863904" cy="973658"/>
            </a:xfrm>
            <a:prstGeom prst="rect">
              <a:avLst/>
            </a:prstGeom>
          </p:spPr>
        </p:pic>
        <p:sp>
          <p:nvSpPr>
            <p:cNvPr id="61" name="Прямокутник 60"/>
            <p:cNvSpPr/>
            <p:nvPr/>
          </p:nvSpPr>
          <p:spPr>
            <a:xfrm>
              <a:off x="7935694" y="2286387"/>
              <a:ext cx="1104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chemeClr val="accent5">
                      <a:lumMod val="75000"/>
                    </a:schemeClr>
                  </a:solidFill>
                  <a:latin typeface="Roboto Condensed"/>
                </a:rPr>
                <a:t>«Папір»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9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515" y="115631"/>
            <a:ext cx="85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Переваги сортування побутового сміття 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92971" y="943656"/>
            <a:ext cx="44010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1. Екологічний ефект: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зменшення загальної кількості побутового сміття;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зменшення площ полігонів ТПВ;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зменшення шкідливого впливу на навколишнє середовище (запобігання забрудненню повітря, ґрунту й ґрунтових вод 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зменшення викидів парникових газів, зокрема, </a:t>
            </a:r>
            <a:r>
              <a:rPr lang="uk-UA" dirty="0" err="1" smtClean="0">
                <a:latin typeface="Roboto Condensed"/>
              </a:rPr>
              <a:t>звалищного</a:t>
            </a:r>
            <a:r>
              <a:rPr lang="uk-UA" dirty="0" smtClean="0">
                <a:latin typeface="Roboto Condensed"/>
              </a:rPr>
              <a:t> газу. </a:t>
            </a:r>
          </a:p>
        </p:txBody>
      </p:sp>
      <p:pic>
        <p:nvPicPr>
          <p:cNvPr id="10" name="Picture 6" descr="https://i.nerukhomi.ua/gallery/2020/5/6/musor-ukr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2187" r="3448" b="3108"/>
          <a:stretch/>
        </p:blipFill>
        <p:spPr bwMode="auto">
          <a:xfrm>
            <a:off x="4849440" y="943656"/>
            <a:ext cx="4825781" cy="53439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Не сміти! Україна починається з тебе | Село Забір'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03" b="39480"/>
          <a:stretch/>
        </p:blipFill>
        <p:spPr bwMode="auto">
          <a:xfrm>
            <a:off x="1267708" y="4514996"/>
            <a:ext cx="2651623" cy="1964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99006" y="324059"/>
            <a:ext cx="904558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2. Економічний ефект: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отримання прибутку </a:t>
            </a:r>
            <a:r>
              <a:rPr lang="uk-UA" dirty="0">
                <a:latin typeface="Roboto Condensed"/>
              </a:rPr>
              <a:t>за рахунок виготовлення корисної </a:t>
            </a:r>
            <a:r>
              <a:rPr lang="uk-UA" dirty="0" smtClean="0">
                <a:latin typeface="Roboto Condensed"/>
              </a:rPr>
              <a:t>продукції з вторинної сировини;</a:t>
            </a:r>
            <a:endParaRPr lang="uk-UA" dirty="0">
              <a:latin typeface="Roboto Condensed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економія цінних первинних природних ресурсів, деякі з яких є невідновними;</a:t>
            </a:r>
            <a:endParaRPr lang="uk-UA" dirty="0">
              <a:latin typeface="Roboto Condensed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генерація </a:t>
            </a:r>
            <a:r>
              <a:rPr lang="uk-UA" dirty="0">
                <a:latin typeface="Roboto Condensed"/>
              </a:rPr>
              <a:t>електричної та теплової </a:t>
            </a:r>
            <a:r>
              <a:rPr lang="uk-UA" dirty="0" smtClean="0">
                <a:latin typeface="Roboto Condensed"/>
              </a:rPr>
              <a:t>енергії шляхом спалювання відходів.</a:t>
            </a:r>
            <a:endParaRPr lang="uk-UA" dirty="0">
              <a:latin typeface="Roboto Condense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5" t="6131" r="5527" b="60329"/>
          <a:stretch/>
        </p:blipFill>
        <p:spPr>
          <a:xfrm>
            <a:off x="499006" y="2637049"/>
            <a:ext cx="1382045" cy="143149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386149" y="2568289"/>
            <a:ext cx="7445828" cy="371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Пластик може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перероблятися до 5 разів (у середньому 2-3 рази),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а деякі РЕТ-пляшки до 12 разів.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u="sng" dirty="0" smtClean="0">
                <a:latin typeface="Roboto Condensed"/>
              </a:rPr>
              <a:t>За рахунок переробки пластику отримують</a:t>
            </a:r>
            <a:r>
              <a:rPr lang="uk-UA" dirty="0" smtClean="0">
                <a:latin typeface="Roboto Condensed"/>
              </a:rPr>
              <a:t>: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спеціальні гранули, що є основної сировини для виробництва нових пляшок, сміттєвих пакетів, канцелярського приладдя, предметів домашнього побуду, меблів, корпусів побутової техніки, труб, іграшок тощо;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волокна </a:t>
            </a:r>
            <a:r>
              <a:rPr lang="uk-UA" dirty="0" err="1" smtClean="0">
                <a:latin typeface="Roboto Condensed"/>
              </a:rPr>
              <a:t>поліестеру</a:t>
            </a:r>
            <a:r>
              <a:rPr lang="uk-UA" dirty="0" smtClean="0">
                <a:latin typeface="Roboto Condensed"/>
              </a:rPr>
              <a:t> для виготовлення одягу;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err="1" smtClean="0">
                <a:latin typeface="Roboto Condensed"/>
              </a:rPr>
              <a:t>синтепон</a:t>
            </a:r>
            <a:r>
              <a:rPr lang="uk-UA" dirty="0" smtClean="0">
                <a:latin typeface="Roboto Condensed"/>
              </a:rPr>
              <a:t> як наповнювач для м'яких іграшок, подушок, утеплювач спортивного одягу і спальних мішків тощо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вторинну сировину для 3D-принтерів.</a:t>
            </a:r>
            <a:endParaRPr lang="uk-UA" dirty="0">
              <a:latin typeface="Roboto Condensed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99006" y="4345148"/>
            <a:ext cx="1965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70C0"/>
                </a:solidFill>
                <a:latin typeface="Roboto Condensed"/>
              </a:rPr>
              <a:t>Переробка 1 т пластику </a:t>
            </a:r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економить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3120 </a:t>
            </a:r>
            <a:r>
              <a:rPr lang="uk-UA" sz="1600" dirty="0">
                <a:solidFill>
                  <a:srgbClr val="0070C0"/>
                </a:solidFill>
                <a:latin typeface="Roboto Condensed"/>
              </a:rPr>
              <a:t>л </a:t>
            </a:r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нафти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та </a:t>
            </a:r>
            <a:r>
              <a:rPr lang="uk-UA" sz="1600" dirty="0">
                <a:solidFill>
                  <a:srgbClr val="0070C0"/>
                </a:solidFill>
                <a:latin typeface="Roboto Condensed"/>
              </a:rPr>
              <a:t>5,8 кВт енергії</a:t>
            </a:r>
            <a:endParaRPr lang="ru-RU" sz="1600" dirty="0">
              <a:solidFill>
                <a:srgbClr val="0070C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738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133601" y="240997"/>
            <a:ext cx="7602582" cy="261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Скло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можна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переробляти нескінченну кількість разів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без втрати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якості.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oboto Condensed"/>
            </a:endParaRPr>
          </a:p>
          <a:p>
            <a:pPr>
              <a:lnSpc>
                <a:spcPct val="107000"/>
              </a:lnSpc>
            </a:pPr>
            <a:r>
              <a:rPr lang="uk-UA" u="sng" dirty="0" smtClean="0">
                <a:latin typeface="Roboto Condensed"/>
              </a:rPr>
              <a:t>За </a:t>
            </a:r>
            <a:r>
              <a:rPr lang="uk-UA" u="sng" dirty="0">
                <a:latin typeface="Roboto Condensed"/>
              </a:rPr>
              <a:t>рахунок переробки скла отримують</a:t>
            </a:r>
            <a:r>
              <a:rPr lang="uk-UA" dirty="0">
                <a:latin typeface="Roboto Condensed"/>
              </a:rPr>
              <a:t>: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будь-які скляні вироби (плашки, банки, посуд, будівельне скло);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будівельні матеріали: скловату, піноскло, скловолокно;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дизайнерські </a:t>
            </a:r>
            <a:r>
              <a:rPr lang="uk-UA" dirty="0">
                <a:latin typeface="Roboto Condensed"/>
              </a:rPr>
              <a:t>вироби</a:t>
            </a:r>
            <a:r>
              <a:rPr lang="uk-UA" dirty="0" smtClean="0">
                <a:latin typeface="Roboto Condensed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rgbClr val="0070C0"/>
                </a:solidFill>
                <a:latin typeface="Roboto Condensed"/>
              </a:rPr>
              <a:t>Під час переробки скла споживається на 50% менше води та на 25-50% – електроенергії.</a:t>
            </a:r>
            <a:endParaRPr lang="uk-UA" dirty="0">
              <a:solidFill>
                <a:srgbClr val="0070C0"/>
              </a:solidFill>
              <a:latin typeface="Roboto Condense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t="47111" r="36330" b="19999"/>
          <a:stretch/>
        </p:blipFill>
        <p:spPr>
          <a:xfrm>
            <a:off x="385794" y="247273"/>
            <a:ext cx="1390754" cy="139614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61258" y="1685875"/>
            <a:ext cx="1994262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600" dirty="0">
                <a:solidFill>
                  <a:srgbClr val="0070C0"/>
                </a:solidFill>
                <a:latin typeface="Roboto Condensed"/>
              </a:rPr>
              <a:t>Переробка 1 т скла економить 650 кг піску,</a:t>
            </a:r>
          </a:p>
          <a:p>
            <a:pPr>
              <a:lnSpc>
                <a:spcPct val="107000"/>
              </a:lnSpc>
            </a:pPr>
            <a:r>
              <a:rPr lang="uk-UA" sz="1600" dirty="0">
                <a:solidFill>
                  <a:srgbClr val="0070C0"/>
                </a:solidFill>
                <a:latin typeface="Roboto Condensed"/>
              </a:rPr>
              <a:t>200-300 кг </a:t>
            </a:r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соди</a:t>
            </a:r>
            <a:endParaRPr lang="uk-UA" sz="1600" dirty="0">
              <a:solidFill>
                <a:srgbClr val="0070C0"/>
              </a:solidFill>
              <a:latin typeface="Roboto Condensed"/>
            </a:endParaRPr>
          </a:p>
          <a:p>
            <a:pPr>
              <a:lnSpc>
                <a:spcPct val="107000"/>
              </a:lnSpc>
            </a:pPr>
            <a:r>
              <a:rPr lang="uk-UA" sz="1600" dirty="0">
                <a:solidFill>
                  <a:srgbClr val="0070C0"/>
                </a:solidFill>
                <a:latin typeface="Roboto Condensed"/>
              </a:rPr>
              <a:t>й</a:t>
            </a:r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 200 </a:t>
            </a:r>
            <a:r>
              <a:rPr lang="uk-UA" sz="1600" dirty="0">
                <a:solidFill>
                  <a:srgbClr val="0070C0"/>
                </a:solidFill>
                <a:latin typeface="Roboto Condensed"/>
              </a:rPr>
              <a:t>кг вапняку. </a:t>
            </a:r>
            <a:endParaRPr lang="ru-RU" sz="1600" dirty="0">
              <a:solidFill>
                <a:srgbClr val="0070C0"/>
              </a:solidFill>
              <a:latin typeface="Roboto Condensed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255520" y="3295673"/>
            <a:ext cx="7650480" cy="360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Целюлозне волокно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повторно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переробляється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до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6</a:t>
            </a:r>
            <a:r>
              <a:rPr lang="ru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-7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 разів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Як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варіант, можна включати в процес повторного виробництва нові волокна, щоб відновити сировину.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Roboto Condensed"/>
            </a:endParaRPr>
          </a:p>
          <a:p>
            <a:pPr>
              <a:lnSpc>
                <a:spcPct val="107000"/>
              </a:lnSpc>
            </a:pPr>
            <a:r>
              <a:rPr lang="uk-UA" u="sng" dirty="0">
                <a:latin typeface="Roboto Condensed"/>
              </a:rPr>
              <a:t>За рахунок </a:t>
            </a:r>
            <a:r>
              <a:rPr lang="uk-UA" u="sng" dirty="0" smtClean="0">
                <a:latin typeface="Roboto Condensed"/>
              </a:rPr>
              <a:t>переробки паперу </a:t>
            </a:r>
            <a:r>
              <a:rPr lang="uk-UA" u="sng" dirty="0">
                <a:latin typeface="Roboto Condensed"/>
              </a:rPr>
              <a:t>отримують</a:t>
            </a:r>
            <a:r>
              <a:rPr lang="uk-UA" dirty="0">
                <a:latin typeface="Roboto Condensed"/>
              </a:rPr>
              <a:t>: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звичайний, туалетний, пакувальний та газетний папір;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картон;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лотки для курячих яєць;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тканину;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Roboto Condensed"/>
              </a:rPr>
              <a:t>руберойд тощо</a:t>
            </a:r>
            <a:r>
              <a:rPr lang="uk-UA" dirty="0" smtClean="0">
                <a:latin typeface="Roboto Condensed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uk-UA" dirty="0" smtClean="0">
                <a:solidFill>
                  <a:srgbClr val="0070C0"/>
                </a:solidFill>
                <a:latin typeface="Roboto Condensed"/>
              </a:rPr>
              <a:t>Виготовлення продукції із вторинної сировини потребує </a:t>
            </a:r>
            <a:r>
              <a:rPr lang="uk-UA" dirty="0">
                <a:solidFill>
                  <a:srgbClr val="0070C0"/>
                </a:solidFill>
                <a:latin typeface="Roboto Condensed"/>
              </a:rPr>
              <a:t>на 40% менше енергії та 30% менше </a:t>
            </a:r>
            <a:r>
              <a:rPr lang="uk-UA" dirty="0" smtClean="0">
                <a:solidFill>
                  <a:srgbClr val="0070C0"/>
                </a:solidFill>
                <a:latin typeface="Roboto Condensed"/>
              </a:rPr>
              <a:t>води.</a:t>
            </a:r>
            <a:endParaRPr lang="ru-RU" dirty="0">
              <a:solidFill>
                <a:srgbClr val="0070C0"/>
              </a:solidFill>
              <a:latin typeface="Roboto Condense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6476" r="67856" b="60381"/>
          <a:stretch/>
        </p:blipFill>
        <p:spPr>
          <a:xfrm>
            <a:off x="385795" y="3355738"/>
            <a:ext cx="1390753" cy="1401494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235132" y="4781364"/>
            <a:ext cx="18984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Переробка 1 т газетного паперу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економить 1 т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деревини,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а переробка 1 т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офісного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паперу – більше</a:t>
            </a:r>
          </a:p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2 т деревини.</a:t>
            </a:r>
            <a:endParaRPr lang="uk-UA" sz="1600" dirty="0">
              <a:solidFill>
                <a:srgbClr val="0070C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256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316479" y="139723"/>
            <a:ext cx="7332617" cy="366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Метали можуть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перероблятися багато разів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, не втрачаючи своїх властивостей.</a:t>
            </a:r>
          </a:p>
          <a:p>
            <a:pPr>
              <a:lnSpc>
                <a:spcPct val="107000"/>
              </a:lnSpc>
            </a:pPr>
            <a:r>
              <a:rPr lang="uk-UA" u="sng" dirty="0">
                <a:latin typeface="Roboto Condensed"/>
              </a:rPr>
              <a:t>За рахунок переробки </a:t>
            </a:r>
            <a:r>
              <a:rPr lang="ru-UA" u="sng" dirty="0" smtClean="0">
                <a:latin typeface="Roboto Condensed"/>
              </a:rPr>
              <a:t>металу</a:t>
            </a:r>
            <a:r>
              <a:rPr lang="uk-UA" u="sng" dirty="0" smtClean="0">
                <a:latin typeface="Roboto Condensed"/>
              </a:rPr>
              <a:t> </a:t>
            </a:r>
            <a:r>
              <a:rPr lang="uk-UA" u="sng" dirty="0">
                <a:latin typeface="Roboto Condensed"/>
              </a:rPr>
              <a:t>отримують</a:t>
            </a:r>
            <a:r>
              <a:rPr lang="uk-UA" dirty="0">
                <a:latin typeface="Roboto Condensed"/>
              </a:rPr>
              <a:t>:</a:t>
            </a:r>
            <a:endParaRPr lang="ru-RU" dirty="0">
              <a:latin typeface="Roboto Condensed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металеві конструкції: несучі балки, станини для промислових верстатів, залізничні рейки;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цвяхи, тару</a:t>
            </a:r>
            <a:r>
              <a:rPr lang="uk-UA" dirty="0">
                <a:latin typeface="Roboto Condensed"/>
              </a:rPr>
              <a:t>, </a:t>
            </a:r>
            <a:r>
              <a:rPr lang="uk-UA" dirty="0" smtClean="0">
                <a:latin typeface="Roboto Condensed"/>
              </a:rPr>
              <a:t>дріт;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меблі;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Roboto Condensed"/>
              </a:rPr>
              <a:t>побутову та промислову техніку.</a:t>
            </a:r>
          </a:p>
          <a:p>
            <a:r>
              <a:rPr lang="uk-UA" sz="1700" dirty="0" smtClean="0">
                <a:solidFill>
                  <a:srgbClr val="0070C0"/>
                </a:solidFill>
                <a:latin typeface="Roboto Condensed"/>
              </a:rPr>
              <a:t>Переробка </a:t>
            </a:r>
            <a:r>
              <a:rPr lang="uk-UA" sz="1700" dirty="0">
                <a:solidFill>
                  <a:srgbClr val="0070C0"/>
                </a:solidFill>
                <a:latin typeface="Roboto Condensed"/>
              </a:rPr>
              <a:t>металобрухту потребує лише </a:t>
            </a:r>
            <a:r>
              <a:rPr lang="uk-UA" sz="1700" dirty="0" smtClean="0">
                <a:solidFill>
                  <a:srgbClr val="0070C0"/>
                </a:solidFill>
                <a:latin typeface="Roboto Condensed"/>
              </a:rPr>
              <a:t>30% </a:t>
            </a:r>
            <a:r>
              <a:rPr lang="uk-UA" sz="1700" dirty="0">
                <a:solidFill>
                  <a:srgbClr val="0070C0"/>
                </a:solidFill>
                <a:latin typeface="Roboto Condensed"/>
              </a:rPr>
              <a:t>затрат енергії, порівняно з виробництвом сталі з первинної сировини.</a:t>
            </a:r>
          </a:p>
          <a:p>
            <a:r>
              <a:rPr lang="uk-UA" sz="1700" dirty="0">
                <a:solidFill>
                  <a:srgbClr val="0070C0"/>
                </a:solidFill>
                <a:latin typeface="Roboto Condensed"/>
              </a:rPr>
              <a:t>Використання брухту чорних металів (</a:t>
            </a:r>
            <a:r>
              <a:rPr lang="uk-UA" sz="1700" dirty="0" smtClean="0">
                <a:solidFill>
                  <a:srgbClr val="0070C0"/>
                </a:solidFill>
                <a:latin typeface="Roboto Condensed"/>
              </a:rPr>
              <a:t>чавун, сталь) </a:t>
            </a:r>
            <a:r>
              <a:rPr lang="uk-UA" sz="1700" dirty="0">
                <a:solidFill>
                  <a:srgbClr val="0070C0"/>
                </a:solidFill>
                <a:latin typeface="Roboto Condensed"/>
              </a:rPr>
              <a:t>замість первинної сировини у виробництві сталі та заліза знижує викиди СО</a:t>
            </a:r>
            <a:r>
              <a:rPr lang="uk-UA" sz="1400" dirty="0">
                <a:solidFill>
                  <a:srgbClr val="0070C0"/>
                </a:solidFill>
                <a:latin typeface="Roboto Condensed"/>
              </a:rPr>
              <a:t>2 </a:t>
            </a:r>
            <a:r>
              <a:rPr lang="uk-UA" sz="1700" dirty="0">
                <a:solidFill>
                  <a:srgbClr val="0070C0"/>
                </a:solidFill>
                <a:latin typeface="Roboto Condensed"/>
              </a:rPr>
              <a:t>на 60</a:t>
            </a:r>
            <a:r>
              <a:rPr lang="uk-UA" sz="1700" dirty="0" smtClean="0">
                <a:solidFill>
                  <a:srgbClr val="0070C0"/>
                </a:solidFill>
                <a:latin typeface="Roboto Condensed"/>
              </a:rPr>
              <a:t>%.</a:t>
            </a:r>
            <a:endParaRPr lang="uk-UA" sz="1700" dirty="0">
              <a:solidFill>
                <a:srgbClr val="0070C0"/>
              </a:solidFill>
              <a:latin typeface="Roboto Condense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5" t="6603" r="37467" b="60635"/>
          <a:stretch/>
        </p:blipFill>
        <p:spPr>
          <a:xfrm>
            <a:off x="426720" y="101507"/>
            <a:ext cx="1341120" cy="138959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26423" y="1667951"/>
            <a:ext cx="2090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Переплавлення 1 т</a:t>
            </a:r>
          </a:p>
          <a:p>
            <a:pPr algn="just"/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металобрухту</a:t>
            </a:r>
          </a:p>
          <a:p>
            <a:pPr algn="just"/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економить </a:t>
            </a:r>
          </a:p>
          <a:p>
            <a:pPr algn="just"/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1,4 т залізної руди</a:t>
            </a:r>
          </a:p>
          <a:p>
            <a:pPr algn="just"/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740 кг вугілля.</a:t>
            </a:r>
            <a:endParaRPr lang="uk-UA" sz="1600" dirty="0">
              <a:solidFill>
                <a:srgbClr val="0070C0"/>
              </a:solidFill>
              <a:latin typeface="Roboto Condensed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523999" y="3936817"/>
            <a:ext cx="3085254" cy="254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u="sng" dirty="0" smtClean="0">
                <a:latin typeface="Roboto Condensed"/>
              </a:rPr>
              <a:t>За рахунок переробки органічних відходів отримуют</a:t>
            </a:r>
            <a:r>
              <a:rPr lang="uk-UA" dirty="0" smtClean="0">
                <a:latin typeface="Roboto Condensed"/>
              </a:rPr>
              <a:t>ь: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 smtClean="0">
                <a:latin typeface="Roboto Condensed"/>
              </a:rPr>
              <a:t>добриво;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 smtClean="0">
                <a:latin typeface="Roboto Condensed"/>
              </a:rPr>
              <a:t>добавки до кормів</a:t>
            </a:r>
          </a:p>
          <a:p>
            <a:pPr>
              <a:lnSpc>
                <a:spcPct val="107000"/>
              </a:lnSpc>
            </a:pPr>
            <a:r>
              <a:rPr lang="uk-UA" sz="1700" dirty="0">
                <a:latin typeface="Roboto Condensed"/>
              </a:rPr>
              <a:t> </a:t>
            </a:r>
            <a:r>
              <a:rPr lang="uk-UA" sz="1700" dirty="0" smtClean="0">
                <a:latin typeface="Roboto Condensed"/>
              </a:rPr>
              <a:t>   для тваринницької</a:t>
            </a:r>
          </a:p>
          <a:p>
            <a:pPr>
              <a:lnSpc>
                <a:spcPct val="107000"/>
              </a:lnSpc>
            </a:pPr>
            <a:r>
              <a:rPr lang="uk-UA" sz="1700" dirty="0">
                <a:latin typeface="Roboto Condensed"/>
              </a:rPr>
              <a:t> </a:t>
            </a:r>
            <a:r>
              <a:rPr lang="uk-UA" sz="1700" dirty="0" smtClean="0">
                <a:latin typeface="Roboto Condensed"/>
              </a:rPr>
              <a:t>   або рибної галузі;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 smtClean="0">
                <a:latin typeface="Roboto Condensed"/>
              </a:rPr>
              <a:t>біогаз.</a:t>
            </a:r>
            <a:endParaRPr lang="uk-UA" sz="1700" dirty="0">
              <a:latin typeface="Roboto Condense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6" t="45968" r="5010" b="19746"/>
          <a:stretch/>
        </p:blipFill>
        <p:spPr>
          <a:xfrm>
            <a:off x="226422" y="3958267"/>
            <a:ext cx="1297577" cy="137931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5471877" y="3820044"/>
            <a:ext cx="4425650" cy="1881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u="sng" dirty="0" smtClean="0">
                <a:latin typeface="Roboto Condensed"/>
              </a:rPr>
              <a:t>За рахунок переробки електроніка, батарейок та акумуляторів  отримуют</a:t>
            </a:r>
            <a:r>
              <a:rPr lang="uk-UA" dirty="0" smtClean="0">
                <a:latin typeface="Roboto Condensed"/>
              </a:rPr>
              <a:t>ь: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>
                <a:latin typeface="Roboto Condensed"/>
              </a:rPr>
              <a:t>з</a:t>
            </a:r>
            <a:r>
              <a:rPr lang="uk-UA" sz="1700" dirty="0" smtClean="0">
                <a:latin typeface="Roboto Condensed"/>
              </a:rPr>
              <a:t>олото, срібло, паладій тощо;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>
                <a:latin typeface="Roboto Condensed"/>
              </a:rPr>
              <a:t>м</a:t>
            </a:r>
            <a:r>
              <a:rPr lang="uk-UA" sz="1700" dirty="0" smtClean="0">
                <a:latin typeface="Roboto Condensed"/>
              </a:rPr>
              <a:t>арганець, цинк, нікель, кобальт, літій, алюміній;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uk-UA" sz="1700" dirty="0" smtClean="0">
                <a:latin typeface="Roboto Condensed"/>
              </a:rPr>
              <a:t>бронзу та вуглецеві сплави.</a:t>
            </a:r>
            <a:endParaRPr lang="uk-UA" sz="1700" dirty="0">
              <a:latin typeface="Roboto Condensed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46984" r="68063" b="23357"/>
          <a:stretch/>
        </p:blipFill>
        <p:spPr>
          <a:xfrm>
            <a:off x="4176658" y="3947184"/>
            <a:ext cx="1327218" cy="1206179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4402667" y="5633265"/>
            <a:ext cx="5305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rgbClr val="0070C0"/>
                </a:solidFill>
                <a:latin typeface="Roboto Condensed"/>
              </a:rPr>
              <a:t>З 1 т акумуляторів мобільних телефонів можна вилучити 200 кг кобальту, 70 кг міді, 15 кг літію; процес переробки потребує у 17 разів менше енергії ніж вилучення цих компонентів з природної сировини.</a:t>
            </a:r>
            <a:endParaRPr lang="uk-UA" sz="1600" dirty="0">
              <a:solidFill>
                <a:srgbClr val="0070C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459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/>
          <p:cNvSpPr/>
          <p:nvPr/>
        </p:nvSpPr>
        <p:spPr>
          <a:xfrm>
            <a:off x="481918" y="391601"/>
            <a:ext cx="9278785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b="1" dirty="0">
                <a:ln w="0"/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  <a:cs typeface="Arial" panose="020B0604020202020204" pitchFamily="34" charset="0"/>
              </a:rPr>
              <a:t>Відходи</a:t>
            </a:r>
            <a:r>
              <a:rPr lang="uk-UA" dirty="0">
                <a:ln w="0"/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>
                <a:ln w="0"/>
                <a:latin typeface="Roboto Condensed"/>
                <a:ea typeface="Times New Roman" panose="02020603050405020304" pitchFamily="18" charset="0"/>
                <a:cs typeface="Arial" panose="020B0604020202020204" pitchFamily="34" charset="0"/>
              </a:rPr>
              <a:t>– будь-які речовини, матеріали і предмети, що утворилися у процесі виробництва чи споживання, а також товари (продукція), що втратили свої споживчі властивості, яких їх власник позбувається, має намір або повинен позбутися.</a:t>
            </a:r>
            <a:endParaRPr lang="ru-RU" sz="1400" dirty="0">
              <a:ln w="0"/>
              <a:latin typeface="Roboto Condensed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увати 27"/>
          <p:cNvGrpSpPr/>
          <p:nvPr/>
        </p:nvGrpSpPr>
        <p:grpSpPr>
          <a:xfrm>
            <a:off x="569004" y="1858442"/>
            <a:ext cx="8858565" cy="4707014"/>
            <a:chOff x="567288" y="1919402"/>
            <a:chExt cx="8858565" cy="470701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0" t="46404" r="40952" b="39058"/>
            <a:stretch/>
          </p:blipFill>
          <p:spPr>
            <a:xfrm>
              <a:off x="601404" y="1925852"/>
              <a:ext cx="1708673" cy="140746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4" t="46311" r="30618" b="39058"/>
            <a:stretch/>
          </p:blipFill>
          <p:spPr>
            <a:xfrm>
              <a:off x="2389530" y="1919402"/>
              <a:ext cx="1698429" cy="141642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2" t="61258" r="51027" b="23907"/>
            <a:stretch/>
          </p:blipFill>
          <p:spPr>
            <a:xfrm>
              <a:off x="4105377" y="1923669"/>
              <a:ext cx="1769761" cy="143914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5" t="31284" r="50967" b="53437"/>
            <a:stretch/>
          </p:blipFill>
          <p:spPr>
            <a:xfrm>
              <a:off x="5857132" y="1923669"/>
              <a:ext cx="1792942" cy="147917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48" t="46193" r="20183" b="38713"/>
            <a:stretch/>
          </p:blipFill>
          <p:spPr>
            <a:xfrm>
              <a:off x="7623947" y="1945874"/>
              <a:ext cx="1801906" cy="1461247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08" t="31562" r="20391" b="53646"/>
            <a:stretch/>
          </p:blipFill>
          <p:spPr>
            <a:xfrm>
              <a:off x="5911314" y="3578957"/>
              <a:ext cx="1721223" cy="143204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94" t="76010" r="25705" b="8804"/>
            <a:stretch/>
          </p:blipFill>
          <p:spPr>
            <a:xfrm>
              <a:off x="612555" y="3521811"/>
              <a:ext cx="1721223" cy="147021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7" t="31284" r="40914" b="53344"/>
            <a:stretch/>
          </p:blipFill>
          <p:spPr>
            <a:xfrm>
              <a:off x="2381188" y="3530265"/>
              <a:ext cx="1712258" cy="14881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3" t="76010" r="35809" b="8076"/>
            <a:stretch/>
          </p:blipFill>
          <p:spPr>
            <a:xfrm>
              <a:off x="4112277" y="3542094"/>
              <a:ext cx="1792942" cy="154061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90" t="31456" r="30500" b="53542"/>
            <a:stretch/>
          </p:blipFill>
          <p:spPr>
            <a:xfrm>
              <a:off x="5879609" y="5174133"/>
              <a:ext cx="1757082" cy="145228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91" t="61089" r="30553" b="24095"/>
            <a:stretch/>
          </p:blipFill>
          <p:spPr>
            <a:xfrm>
              <a:off x="2356489" y="5131993"/>
              <a:ext cx="1747856" cy="143435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56" t="75950" r="46179" b="8817"/>
            <a:stretch/>
          </p:blipFill>
          <p:spPr>
            <a:xfrm>
              <a:off x="567288" y="5128026"/>
              <a:ext cx="1783977" cy="1474823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3" t="46365" r="50971" b="39189"/>
            <a:stretch/>
          </p:blipFill>
          <p:spPr>
            <a:xfrm>
              <a:off x="7628507" y="5176049"/>
              <a:ext cx="1783977" cy="139849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1" t="61089" r="20395" b="24095"/>
            <a:stretch/>
          </p:blipFill>
          <p:spPr>
            <a:xfrm>
              <a:off x="4128433" y="5149411"/>
              <a:ext cx="1730449" cy="143435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4" t="61096" r="40718" b="23847"/>
            <a:stretch/>
          </p:blipFill>
          <p:spPr>
            <a:xfrm>
              <a:off x="7633887" y="3554644"/>
              <a:ext cx="1791966" cy="1473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4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/>
          <p:cNvSpPr/>
          <p:nvPr/>
        </p:nvSpPr>
        <p:spPr>
          <a:xfrm>
            <a:off x="2106607" y="349225"/>
            <a:ext cx="531466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5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Спалювання побутового сміття 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Roboto Condensed"/>
            </a:endParaRPr>
          </a:p>
        </p:txBody>
      </p:sp>
      <p:sp>
        <p:nvSpPr>
          <p:cNvPr id="11" name="AutoShape 2" descr="Вектор низькому поле відходів в енергетичних росли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32847" r="56043" b="25580"/>
          <a:stretch/>
        </p:blipFill>
        <p:spPr>
          <a:xfrm>
            <a:off x="3458958" y="1303129"/>
            <a:ext cx="2348270" cy="240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кутник 1"/>
          <p:cNvSpPr/>
          <p:nvPr/>
        </p:nvSpPr>
        <p:spPr>
          <a:xfrm>
            <a:off x="5146596" y="4633357"/>
            <a:ext cx="454934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На 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26</a:t>
            </a:r>
            <a:r>
              <a:rPr lang="uk-UA" b="1" dirty="0">
                <a:solidFill>
                  <a:schemeClr val="accent2"/>
                </a:solidFill>
                <a:latin typeface="Roboto Condensed"/>
              </a:rPr>
              <a:t> сміттєзвалищах за 2021 рік вилучено 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64 </a:t>
            </a:r>
            <a:r>
              <a:rPr lang="uk-UA" sz="2000" b="1" dirty="0">
                <a:solidFill>
                  <a:schemeClr val="accent6"/>
                </a:solidFill>
                <a:latin typeface="Roboto Condensed"/>
              </a:rPr>
              <a:t>млн м</a:t>
            </a:r>
            <a:r>
              <a:rPr lang="uk-UA" sz="2000" b="1" baseline="30000" dirty="0">
                <a:solidFill>
                  <a:schemeClr val="accent6"/>
                </a:solidFill>
                <a:latin typeface="Roboto Condensed"/>
              </a:rPr>
              <a:t>3</a:t>
            </a:r>
            <a:r>
              <a:rPr lang="uk-UA" sz="2000" b="1" dirty="0">
                <a:solidFill>
                  <a:schemeClr val="accent6"/>
                </a:solidFill>
                <a:latin typeface="Roboto Condensed"/>
              </a:rPr>
              <a:t> 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біогазу,</a:t>
            </a:r>
          </a:p>
          <a:p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з </a:t>
            </a:r>
            <a:r>
              <a:rPr lang="uk-UA" b="1" dirty="0">
                <a:solidFill>
                  <a:schemeClr val="accent2"/>
                </a:solidFill>
                <a:latin typeface="Roboto Condensed"/>
              </a:rPr>
              <a:t>яких 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вироблено</a:t>
            </a:r>
          </a:p>
          <a:p>
            <a:r>
              <a:rPr lang="uk-UA" b="1" dirty="0">
                <a:solidFill>
                  <a:schemeClr val="accent2"/>
                </a:solidFill>
                <a:latin typeface="Roboto Condensed"/>
              </a:rPr>
              <a:t>п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онад </a:t>
            </a:r>
            <a:r>
              <a:rPr lang="uk-UA" sz="2500" b="1" dirty="0" smtClean="0">
                <a:solidFill>
                  <a:schemeClr val="accent6"/>
                </a:solidFill>
                <a:latin typeface="Roboto Condensed"/>
              </a:rPr>
              <a:t>112 </a:t>
            </a:r>
            <a:r>
              <a:rPr lang="uk-UA" sz="2500" b="1" dirty="0" err="1">
                <a:solidFill>
                  <a:schemeClr val="accent6"/>
                </a:solidFill>
                <a:latin typeface="Roboto Condensed"/>
              </a:rPr>
              <a:t>ГВт∙год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 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електроенергії</a:t>
            </a:r>
            <a:endParaRPr lang="ru-RU" b="1" dirty="0">
              <a:solidFill>
                <a:schemeClr val="accent2"/>
              </a:solidFill>
              <a:latin typeface="Roboto Condense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5" t="37797" r="30530" b="36208"/>
          <a:stretch/>
        </p:blipFill>
        <p:spPr>
          <a:xfrm>
            <a:off x="589911" y="4580331"/>
            <a:ext cx="4163393" cy="170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кутник 12"/>
          <p:cNvSpPr/>
          <p:nvPr/>
        </p:nvSpPr>
        <p:spPr>
          <a:xfrm>
            <a:off x="550068" y="1382769"/>
            <a:ext cx="275367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 smtClean="0">
                <a:solidFill>
                  <a:schemeClr val="accent2"/>
                </a:solidFill>
                <a:latin typeface="Roboto Condensed"/>
              </a:rPr>
              <a:t>10 млн тон </a:t>
            </a:r>
            <a:r>
              <a:rPr lang="uk-UA" dirty="0" smtClean="0">
                <a:latin typeface="Roboto Condensed"/>
              </a:rPr>
              <a:t>побутового сміття щороку вивозиться на полігони ТПВ в України</a:t>
            </a:r>
            <a:endParaRPr lang="ru-RU" dirty="0">
              <a:latin typeface="Roboto Condense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t="26220" r="54615" b="53267"/>
          <a:stretch/>
        </p:blipFill>
        <p:spPr>
          <a:xfrm>
            <a:off x="589911" y="2969064"/>
            <a:ext cx="1516696" cy="736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41947" r="28889" b="34805"/>
          <a:stretch/>
        </p:blipFill>
        <p:spPr>
          <a:xfrm>
            <a:off x="2097331" y="2862851"/>
            <a:ext cx="1156222" cy="86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кутник 13"/>
          <p:cNvSpPr/>
          <p:nvPr/>
        </p:nvSpPr>
        <p:spPr>
          <a:xfrm>
            <a:off x="5673260" y="1282741"/>
            <a:ext cx="24152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1"/>
                </a:solidFill>
                <a:latin typeface="Roboto Condensed"/>
              </a:rPr>
              <a:t>3,5 млн </a:t>
            </a:r>
            <a:r>
              <a:rPr lang="uk-UA" sz="2000" b="1" dirty="0" err="1" smtClean="0">
                <a:solidFill>
                  <a:schemeClr val="accent1"/>
                </a:solidFill>
                <a:latin typeface="Roboto Condensed"/>
              </a:rPr>
              <a:t>Гкал</a:t>
            </a:r>
            <a:r>
              <a:rPr lang="uk-UA" sz="2000" b="1" dirty="0" smtClean="0">
                <a:solidFill>
                  <a:schemeClr val="accent1"/>
                </a:solidFill>
                <a:latin typeface="Roboto Condensed"/>
              </a:rPr>
              <a:t> </a:t>
            </a:r>
            <a:r>
              <a:rPr lang="uk-UA" dirty="0" smtClean="0">
                <a:latin typeface="Roboto Condensed"/>
              </a:rPr>
              <a:t>теплової енергії</a:t>
            </a:r>
            <a:endParaRPr lang="ru-RU" dirty="0">
              <a:latin typeface="Roboto Condensed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5673260" y="2925815"/>
            <a:ext cx="294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latin typeface="Roboto Condensed"/>
              </a:rPr>
              <a:t>1,2 млрд </a:t>
            </a:r>
            <a:r>
              <a:rPr lang="uk-UA" sz="2000" b="1" dirty="0" err="1">
                <a:solidFill>
                  <a:schemeClr val="accent1"/>
                </a:solidFill>
                <a:latin typeface="Roboto Condensed"/>
              </a:rPr>
              <a:t>кВт∙год</a:t>
            </a:r>
            <a:r>
              <a:rPr lang="uk-UA" sz="2000" b="1" dirty="0">
                <a:solidFill>
                  <a:schemeClr val="accent1"/>
                </a:solidFill>
                <a:latin typeface="Roboto Condensed"/>
              </a:rPr>
              <a:t> </a:t>
            </a:r>
            <a:r>
              <a:rPr lang="uk-UA" dirty="0" smtClean="0">
                <a:latin typeface="Roboto Condensed"/>
              </a:rPr>
              <a:t>електроенергії</a:t>
            </a:r>
            <a:endParaRPr lang="ru-RU" dirty="0">
              <a:latin typeface="Roboto Condensed"/>
            </a:endParaRPr>
          </a:p>
        </p:txBody>
      </p:sp>
      <p:sp>
        <p:nvSpPr>
          <p:cNvPr id="7" name="Стрілка вправо 6"/>
          <p:cNvSpPr/>
          <p:nvPr/>
        </p:nvSpPr>
        <p:spPr>
          <a:xfrm>
            <a:off x="6375404" y="2339684"/>
            <a:ext cx="1672358" cy="276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кутник 16"/>
          <p:cNvSpPr/>
          <p:nvPr/>
        </p:nvSpPr>
        <p:spPr>
          <a:xfrm>
            <a:off x="8088532" y="1924489"/>
            <a:ext cx="175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1"/>
                </a:solidFill>
                <a:latin typeface="Roboto Condensed"/>
              </a:rPr>
              <a:t>1 млрд </a:t>
            </a:r>
            <a:r>
              <a:rPr lang="uk-UA" sz="2000" b="1" dirty="0">
                <a:solidFill>
                  <a:schemeClr val="accent1"/>
                </a:solidFill>
                <a:latin typeface="Roboto Condensed"/>
              </a:rPr>
              <a:t>м</a:t>
            </a:r>
            <a:r>
              <a:rPr lang="uk-UA" sz="2000" b="1" baseline="30000" dirty="0">
                <a:solidFill>
                  <a:schemeClr val="accent1"/>
                </a:solidFill>
                <a:latin typeface="Roboto Condensed"/>
              </a:rPr>
              <a:t>3</a:t>
            </a:r>
            <a:r>
              <a:rPr lang="uk-UA" sz="2000" b="1" dirty="0" smtClean="0">
                <a:solidFill>
                  <a:schemeClr val="accent1"/>
                </a:solidFill>
                <a:latin typeface="Roboto Condensed"/>
              </a:rPr>
              <a:t> </a:t>
            </a:r>
            <a:r>
              <a:rPr lang="uk-UA" dirty="0" smtClean="0">
                <a:latin typeface="Roboto Condensed"/>
              </a:rPr>
              <a:t>природного газу</a:t>
            </a:r>
            <a:endParaRPr lang="ru-RU" dirty="0">
              <a:latin typeface="Roboto Condensed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6375404" y="2077757"/>
            <a:ext cx="1636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rgbClr val="C00000"/>
                </a:solidFill>
                <a:latin typeface="Roboto Condensed"/>
              </a:rPr>
              <a:t>еквівалент</a:t>
            </a:r>
            <a:endParaRPr lang="ru-RU" sz="1600" dirty="0">
              <a:solidFill>
                <a:srgbClr val="C0000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316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Екологічно дружнім дизайном - Вектор, зображен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74" y="4193547"/>
            <a:ext cx="2188913" cy="218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525511" y="205548"/>
            <a:ext cx="922346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Соціальний ефект: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створення нових робочих місць у сфері менеджменту ТПВ (обслуговування вакуумних сортувальних ліній, робота на заводах із вторинного використання відходів</a:t>
            </a:r>
            <a:r>
              <a:rPr lang="ru-UA" dirty="0" smtClean="0">
                <a:latin typeface="Roboto Condensed"/>
              </a:rPr>
              <a:t> тощо</a:t>
            </a:r>
            <a:r>
              <a:rPr lang="uk-UA" dirty="0" smtClean="0">
                <a:latin typeface="Roboto Condensed"/>
              </a:rPr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покращення стану здоров’я населення, зменшення ризиків захворювань, пов’язаних із накопиченням ТПВ у непристосованих місцях;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екологічне виховання – формування </a:t>
            </a:r>
            <a:r>
              <a:rPr lang="uk-UA" u="sng" dirty="0" smtClean="0">
                <a:latin typeface="Roboto Condensed"/>
              </a:rPr>
              <a:t>екологічної свідомості населення</a:t>
            </a:r>
            <a:r>
              <a:rPr lang="uk-UA" dirty="0" smtClean="0">
                <a:latin typeface="Roboto Condensed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покращення іміджу громад, які здійснюють ефективне поводження з ТПВ.</a:t>
            </a:r>
            <a:endParaRPr lang="uk-UA" dirty="0">
              <a:latin typeface="Roboto Condensed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86468" y="3023775"/>
            <a:ext cx="87306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b="1" u="sng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Сортування побутового </a:t>
            </a:r>
            <a:r>
              <a:rPr lang="ru-UA" b="1" u="sng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см</a:t>
            </a:r>
            <a:r>
              <a:rPr lang="uk-UA" b="1" u="sng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і</a:t>
            </a:r>
            <a:r>
              <a:rPr lang="ru-UA" b="1" u="sng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ття </a:t>
            </a:r>
            <a:r>
              <a:rPr lang="uk-UA" b="1" u="sng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уможливлюється виконанням двох умов: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маркування упаковки виробниками </a:t>
            </a:r>
            <a:r>
              <a:rPr lang="uk-UA" dirty="0" smtClean="0">
                <a:solidFill>
                  <a:srgbClr val="202122"/>
                </a:solidFill>
                <a:latin typeface="Roboto Condensed"/>
              </a:rPr>
              <a:t>(на тарі мають бути вказані </a:t>
            </a:r>
            <a:r>
              <a:rPr lang="uk-UA" dirty="0" smtClean="0">
                <a:latin typeface="Roboto Condensed"/>
              </a:rPr>
              <a:t>коди переробки</a:t>
            </a:r>
            <a:r>
              <a:rPr lang="uk-UA" dirty="0" smtClean="0">
                <a:solidFill>
                  <a:srgbClr val="202122"/>
                </a:solidFill>
                <a:latin typeface="Roboto Condensed"/>
              </a:rPr>
              <a:t>);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наявність інфраструктури </a:t>
            </a:r>
            <a:r>
              <a:rPr lang="uk-UA" dirty="0" smtClean="0">
                <a:solidFill>
                  <a:srgbClr val="202122"/>
                </a:solidFill>
                <a:latin typeface="Roboto Condensed"/>
              </a:rPr>
              <a:t>прийому, транспортування та переробки сортованого сміття (сміттєві баки, робота комунальних служб, лінії переробки, </a:t>
            </a:r>
            <a:r>
              <a:rPr lang="uk-UA" dirty="0" err="1" smtClean="0">
                <a:solidFill>
                  <a:srgbClr val="202122"/>
                </a:solidFill>
                <a:latin typeface="Roboto Condensed"/>
              </a:rPr>
              <a:t>сміттєпереробні</a:t>
            </a:r>
            <a:r>
              <a:rPr lang="uk-UA" dirty="0" smtClean="0">
                <a:solidFill>
                  <a:srgbClr val="202122"/>
                </a:solidFill>
                <a:latin typeface="Roboto Condensed"/>
              </a:rPr>
              <a:t> заводи).</a:t>
            </a:r>
            <a:endParaRPr lang="uk-UA" dirty="0">
              <a:latin typeface="Roboto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518" y="5442929"/>
            <a:ext cx="7076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  <a:latin typeface="Roboto Condensed"/>
              </a:rPr>
              <a:t>Однією зі складових </a:t>
            </a:r>
            <a:r>
              <a:rPr lang="uk-UA" b="1" dirty="0">
                <a:solidFill>
                  <a:srgbClr val="C00000"/>
                </a:solidFill>
                <a:latin typeface="Roboto Condensed"/>
              </a:rPr>
              <a:t>екологічної свідомості </a:t>
            </a:r>
            <a:r>
              <a:rPr lang="uk-UA" dirty="0">
                <a:solidFill>
                  <a:srgbClr val="C00000"/>
                </a:solidFill>
                <a:latin typeface="Roboto Condensed"/>
              </a:rPr>
              <a:t>населення у сфері поводження з відходами є відповідні знання </a:t>
            </a:r>
            <a:r>
              <a:rPr lang="uk-UA" dirty="0" smtClean="0">
                <a:solidFill>
                  <a:srgbClr val="C00000"/>
                </a:solidFill>
                <a:latin typeface="Roboto Condensed"/>
              </a:rPr>
              <a:t>про 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екологічне </a:t>
            </a:r>
            <a:r>
              <a:rPr lang="uk-UA" b="1" dirty="0">
                <a:solidFill>
                  <a:srgbClr val="C00000"/>
                </a:solidFill>
                <a:latin typeface="Roboto Condensed"/>
              </a:rPr>
              <a:t>маркування</a:t>
            </a:r>
            <a:r>
              <a:rPr lang="uk-UA" dirty="0">
                <a:solidFill>
                  <a:srgbClr val="C00000"/>
                </a:solidFill>
                <a:latin typeface="Roboto Condensed"/>
              </a:rPr>
              <a:t> та 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правила </a:t>
            </a:r>
            <a:r>
              <a:rPr lang="uk-UA" b="1" dirty="0">
                <a:solidFill>
                  <a:srgbClr val="C00000"/>
                </a:solidFill>
                <a:latin typeface="Roboto Condensed"/>
              </a:rPr>
              <a:t>сортування побутового 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сміття</a:t>
            </a:r>
            <a:endParaRPr lang="ru-RU" b="1" dirty="0">
              <a:solidFill>
                <a:srgbClr val="C00000"/>
              </a:solidFill>
              <a:latin typeface="Roboto Condensed"/>
            </a:endParaRPr>
          </a:p>
        </p:txBody>
      </p:sp>
      <p:pic>
        <p:nvPicPr>
          <p:cNvPr id="12" name="Picture 14" descr="Восклицательный знак PNG прозрачный образ | PNG M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5" y="5621935"/>
            <a:ext cx="234739" cy="6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200" y="221669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Екологічне маркування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476" y="967823"/>
            <a:ext cx="8969076" cy="1477328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Екомаркування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 (англ.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environmental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label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, </a:t>
            </a:r>
            <a:r>
              <a:rPr lang="uk-UA" b="1" dirty="0" err="1">
                <a:solidFill>
                  <a:srgbClr val="C00000"/>
                </a:solidFill>
                <a:latin typeface="Roboto Condensed"/>
                <a:cs typeface="Arial" pitchFamily="34" charset="0"/>
              </a:rPr>
              <a:t>ecolabel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)</a:t>
            </a:r>
            <a:r>
              <a:rPr lang="uk-UA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 </a:t>
            </a:r>
            <a:r>
              <a:rPr lang="uk-UA" dirty="0">
                <a:latin typeface="Roboto Condensed"/>
                <a:cs typeface="Arial" pitchFamily="34" charset="0"/>
              </a:rPr>
              <a:t>– комплекс відомостей екологічного характеру про продукцію, процес або послуги у вигляді тексту, символів чи зображень та їх комбінацій. Він наноситься в залежності від конкретних умов безпосередньо на продукцію, упаковку, табличку, етикетку або наводиться у супровідній документації</a:t>
            </a:r>
            <a:endParaRPr lang="ru-RU" dirty="0">
              <a:latin typeface="Roboto Condensed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476" y="2955468"/>
            <a:ext cx="49017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Мета застосовування екологічного </a:t>
            </a:r>
            <a:r>
              <a:rPr lang="uk-UA" sz="17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маркування</a:t>
            </a:r>
            <a:r>
              <a:rPr lang="uk-UA" sz="17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:</a:t>
            </a:r>
          </a:p>
        </p:txBody>
      </p:sp>
      <p:pic>
        <p:nvPicPr>
          <p:cNvPr id="35842" name="Picture 2" descr="Екологічні знаки на упаковках товарів (I частина). читайте на сайті Хма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34" y="3449547"/>
            <a:ext cx="4026869" cy="22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58476" y="3571021"/>
            <a:ext cx="4953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Roboto Condensed"/>
                <a:cs typeface="Arial" pitchFamily="34" charset="0"/>
              </a:rPr>
              <a:t>передаванні споживачеві перевіреної, точної та достовірної інформації про екологічні аспекти товарів чи послуг, які чинять найменші можливі негативні впливи на стан довкілля та здоров’я людини, що, в свою чергу, буде сприятиме розширенню попиту на таку продукцію, тим самим стимулюючи постійне ринково обумовлене поліпшення екологічних характеристик </a:t>
            </a:r>
            <a:r>
              <a:rPr lang="uk-UA" dirty="0" smtClean="0">
                <a:latin typeface="Roboto Condensed"/>
                <a:cs typeface="Arial" pitchFamily="34" charset="0"/>
              </a:rPr>
              <a:t>продукції.</a:t>
            </a:r>
            <a:endParaRPr lang="ru-RU" dirty="0">
              <a:latin typeface="Roboto Condensed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731" y="158498"/>
            <a:ext cx="88366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b="1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Екомаркуванню</a:t>
            </a:r>
            <a:r>
              <a:rPr lang="uk-UA" sz="17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підлягають:</a:t>
            </a:r>
          </a:p>
          <a:p>
            <a:endParaRPr lang="uk-UA" sz="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700" dirty="0">
                <a:latin typeface="Arial" pitchFamily="34" charset="0"/>
                <a:cs typeface="Arial" pitchFamily="34" charset="0"/>
              </a:rPr>
              <a:t>харчові продукти та питна вода (продукція сільського</a:t>
            </a: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     господарства, хлібобулочні вироби, бакалія, масло тощо);</a:t>
            </a:r>
          </a:p>
          <a:p>
            <a:pPr marL="171450" indent="-171450">
              <a:buFont typeface="Wingdings" pitchFamily="2" charset="2"/>
              <a:buChar char="ü"/>
            </a:pPr>
            <a:endParaRPr lang="uk-UA" sz="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700" dirty="0">
                <a:latin typeface="Arial" pitchFamily="34" charset="0"/>
                <a:cs typeface="Arial" pitchFamily="34" charset="0"/>
              </a:rPr>
              <a:t>нехарчові товари (папір, канцелярські товари, одяг, миючі</a:t>
            </a: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     засоби, будівельні та оздоблювальні матеріали, комп’ютери,</a:t>
            </a: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     побутова техніка, меблі, транспортні засоби, паливо тощо);</a:t>
            </a:r>
          </a:p>
          <a:p>
            <a:pPr marL="171450" indent="-171450">
              <a:buFont typeface="Wingdings" pitchFamily="2" charset="2"/>
              <a:buChar char="ü"/>
            </a:pPr>
            <a:endParaRPr lang="uk-UA" sz="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700" dirty="0">
                <a:latin typeface="Arial" pitchFamily="34" charset="0"/>
                <a:cs typeface="Arial" pitchFamily="34" charset="0"/>
              </a:rPr>
              <a:t>послуги (туризм, готелі, ресторани, магазини, виробництво енергії тощо);</a:t>
            </a:r>
          </a:p>
          <a:p>
            <a:pPr marL="171450" indent="-171450">
              <a:buFont typeface="Wingdings" pitchFamily="2" charset="2"/>
              <a:buChar char="ü"/>
            </a:pPr>
            <a:endParaRPr lang="uk-UA" sz="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700" dirty="0">
                <a:latin typeface="Arial" pitchFamily="34" charset="0"/>
                <a:cs typeface="Arial" pitchFamily="34" charset="0"/>
              </a:rPr>
              <a:t>різноманітні види робіт, в тому числі будівельні, оздоблювальні та інші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732" y="2865740"/>
            <a:ext cx="9045109" cy="375487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700" dirty="0">
                <a:latin typeface="Arial" pitchFamily="34" charset="0"/>
                <a:cs typeface="Arial" pitchFamily="34" charset="0"/>
              </a:rPr>
              <a:t>Застосування екологічного маркування було рекомендовано на Всесвітній конференції ООН з навколишнього середовища і розвитку у 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Ріо-де-Жанейро у 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1992 р.</a:t>
            </a:r>
          </a:p>
          <a:p>
            <a:endParaRPr lang="uk-UA" sz="1700" dirty="0">
              <a:latin typeface="Arial" pitchFamily="34" charset="0"/>
              <a:cs typeface="Arial" pitchFamily="34" charset="0"/>
            </a:endParaRP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На сьогоднішній день програми екологічного маркування працюють більш ніж</a:t>
            </a: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в 50 країнах світу. Велика частина з них входить до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«Всесвітньої Мережі </a:t>
            </a:r>
            <a:r>
              <a:rPr lang="uk-UA" sz="17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Екомаркування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 (англ. </a:t>
            </a:r>
            <a:r>
              <a:rPr lang="uk-UA" sz="1700" dirty="0" err="1">
                <a:latin typeface="Arial" pitchFamily="34" charset="0"/>
                <a:cs typeface="Arial" pitchFamily="34" charset="0"/>
              </a:rPr>
              <a:t>Global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700" dirty="0" err="1">
                <a:latin typeface="Arial" pitchFamily="34" charset="0"/>
                <a:cs typeface="Arial" pitchFamily="34" charset="0"/>
              </a:rPr>
              <a:t>Ekolabelling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700" dirty="0" err="1">
                <a:latin typeface="Arial" pitchFamily="34" charset="0"/>
                <a:cs typeface="Arial" pitchFamily="34" charset="0"/>
              </a:rPr>
              <a:t>Network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 (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GEN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)).</a:t>
            </a:r>
          </a:p>
          <a:p>
            <a:endParaRPr lang="uk-UA" sz="1700" dirty="0">
              <a:latin typeface="Arial" pitchFamily="34" charset="0"/>
              <a:cs typeface="Arial" pitchFamily="34" charset="0"/>
            </a:endParaRP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Кожна країна чи регіон має власні програми екологічного маркування.</a:t>
            </a:r>
          </a:p>
          <a:p>
            <a:endParaRPr lang="uk-UA" sz="1700" dirty="0">
              <a:latin typeface="Arial" pitchFamily="34" charset="0"/>
              <a:cs typeface="Arial" pitchFamily="34" charset="0"/>
            </a:endParaRP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Загальні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принципи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 застосування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екологічного маркування </a:t>
            </a:r>
            <a:r>
              <a:rPr lang="uk-UA" sz="1700" dirty="0">
                <a:latin typeface="Arial" pitchFamily="34" charset="0"/>
                <a:cs typeface="Arial" pitchFamily="34" charset="0"/>
              </a:rPr>
              <a:t>визначаються Міжнародним стандартом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серії ISO 14020.</a:t>
            </a:r>
          </a:p>
          <a:p>
            <a:endParaRPr lang="uk-UA" sz="17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700" dirty="0">
                <a:latin typeface="Arial" pitchFamily="34" charset="0"/>
                <a:cs typeface="Arial" pitchFamily="34" charset="0"/>
              </a:rPr>
              <a:t>Міжнародна організація зі стандартизації – ISO розподіляє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екологічне маркування на три типи</a:t>
            </a:r>
            <a:endParaRPr lang="ru-RU" sz="17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https://www.ecolabel.org.ua/images/page/2018-03-27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49" y="428766"/>
            <a:ext cx="1549173" cy="15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2188" y="3170560"/>
            <a:ext cx="4870400" cy="147732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dirty="0">
                <a:latin typeface="Roboto Condensed"/>
              </a:rPr>
              <a:t>Оцінювання екологічних переваг здійснюється незалежною третьою стороною (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органом сертифікації; органом з екологічного маркування</a:t>
            </a:r>
            <a:r>
              <a:rPr lang="uk-UA" dirty="0">
                <a:latin typeface="Roboto Condensed"/>
              </a:rPr>
              <a:t>) на відповідність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екологічним критеріям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2560" y="116632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u="sng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І тип екологічного маркування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 –</a:t>
            </a:r>
          </a:p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Маркування, підтверджене третьою стороною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8720" y="1128936"/>
            <a:ext cx="5040560" cy="175432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chemeClr val="tx1"/>
                </a:solidFill>
                <a:latin typeface="Roboto Condensed"/>
                <a:cs typeface="Arial" pitchFamily="34" charset="0"/>
              </a:rPr>
              <a:t>Отримання екологічного маркування І типу передбачає проходження виробником процедури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добровільної сертифікації</a:t>
            </a:r>
            <a:r>
              <a:rPr lang="uk-UA" dirty="0">
                <a:solidFill>
                  <a:schemeClr val="tx1"/>
                </a:solidFill>
                <a:latin typeface="Roboto Condensed"/>
                <a:cs typeface="Arial" pitchFamily="34" charset="0"/>
              </a:rPr>
              <a:t>, яка дозволяє визначити екологічні переваги товарів чи послуг порівняно з продукцією аналогічної категорії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61544" y="4949552"/>
            <a:ext cx="4860032" cy="175432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chemeClr val="tx1"/>
                </a:solidFill>
                <a:latin typeface="Roboto Condensed"/>
                <a:cs typeface="Arial" pitchFamily="34" charset="0"/>
              </a:rPr>
              <a:t>У разі проходження екологічної сертифікації власник продукції отримує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сертифікат, який дає право на застосування знаку екологічного маркування</a:t>
            </a:r>
            <a:r>
              <a:rPr lang="uk-UA" dirty="0">
                <a:solidFill>
                  <a:schemeClr val="tx1"/>
                </a:solidFill>
                <a:latin typeface="Roboto Condensed"/>
                <a:cs typeface="Arial" pitchFamily="34" charset="0"/>
              </a:rPr>
              <a:t>, що належить органу сертифікації</a:t>
            </a:r>
            <a:endParaRPr lang="ru-RU" dirty="0">
              <a:solidFill>
                <a:schemeClr val="tx1"/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1149276" y="3140236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2695228" y="4941168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  <a:latin typeface="Roboto Condense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7634" y="1467490"/>
            <a:ext cx="3799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На міжнародному рівні маркування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І типу регламентується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стандартом ISO 14024:2018,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в Україні – ДСТУ ISO 14024:2002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pic>
        <p:nvPicPr>
          <p:cNvPr id="4098" name="Picture 2" descr="З 1 січня 2020 року в Україні відмінений національний стандарт ДСТУ ISO  14024:2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40" y="3090630"/>
            <a:ext cx="1698671" cy="12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WISHLIST.RU эко-человечки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Экология иллюстрация набор | Бесплатно вектор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4114" r="18596" b="4086"/>
          <a:stretch/>
        </p:blipFill>
        <p:spPr bwMode="auto">
          <a:xfrm>
            <a:off x="536575" y="4190158"/>
            <a:ext cx="1567664" cy="23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3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575" y="312739"/>
            <a:ext cx="892093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Екологічні критерії </a:t>
            </a:r>
            <a:r>
              <a:rPr lang="uk-UA" dirty="0" smtClean="0">
                <a:latin typeface="Roboto Condensed"/>
                <a:cs typeface="Arial" pitchFamily="34" charset="0"/>
              </a:rPr>
              <a:t>охоплюють </a:t>
            </a:r>
            <a:r>
              <a:rPr lang="uk-UA" dirty="0">
                <a:latin typeface="Roboto Condensed"/>
                <a:cs typeface="Arial" pitchFamily="34" charset="0"/>
              </a:rPr>
              <a:t>основні стадії </a:t>
            </a:r>
            <a:r>
              <a:rPr lang="uk-UA" u="sng" dirty="0">
                <a:latin typeface="Roboto Condensed"/>
                <a:cs typeface="Arial" pitchFamily="34" charset="0"/>
              </a:rPr>
              <a:t>життєвого циклу продукції</a:t>
            </a:r>
            <a:r>
              <a:rPr lang="uk-UA" dirty="0">
                <a:latin typeface="Roboto Condensed"/>
                <a:cs typeface="Arial" pitchFamily="34" charset="0"/>
              </a:rPr>
              <a:t> від видобутку сировини до виробництва і утилізації конкретного товару і </a:t>
            </a:r>
            <a:r>
              <a:rPr lang="uk-UA" dirty="0" smtClean="0">
                <a:latin typeface="Roboto Condensed"/>
                <a:cs typeface="Arial" pitchFamily="34" charset="0"/>
              </a:rPr>
              <a:t>є  </a:t>
            </a:r>
            <a:r>
              <a:rPr lang="uk-UA" dirty="0">
                <a:latin typeface="Roboto Condensed"/>
                <a:cs typeface="Arial" pitchFamily="34" charset="0"/>
              </a:rPr>
              <a:t>більш </a:t>
            </a:r>
            <a:r>
              <a:rPr lang="uk-UA" dirty="0" smtClean="0">
                <a:latin typeface="Roboto Condensed"/>
                <a:cs typeface="Arial" pitchFamily="34" charset="0"/>
              </a:rPr>
              <a:t>жорсткими </a:t>
            </a:r>
            <a:r>
              <a:rPr lang="uk-UA" dirty="0">
                <a:latin typeface="Roboto Condensed"/>
                <a:cs typeface="Arial" pitchFamily="34" charset="0"/>
              </a:rPr>
              <a:t>ніж державні норми </a:t>
            </a:r>
            <a:r>
              <a:rPr lang="uk-UA" dirty="0" smtClean="0">
                <a:latin typeface="Roboto Condensed"/>
                <a:cs typeface="Arial" pitchFamily="34" charset="0"/>
              </a:rPr>
              <a:t>безпеки.</a:t>
            </a:r>
          </a:p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До критеріїв екологічного маркування належать:</a:t>
            </a:r>
            <a:endParaRPr lang="uk-UA" b="1" dirty="0">
              <a:solidFill>
                <a:schemeClr val="accent5">
                  <a:lumMod val="75000"/>
                </a:schemeClr>
              </a:solidFill>
              <a:latin typeface="Roboto Condensed"/>
              <a:cs typeface="Arial" pitchFamily="34" charset="0"/>
            </a:endParaRPr>
          </a:p>
          <a:p>
            <a:endParaRPr lang="ru-RU" sz="900" dirty="0">
              <a:solidFill>
                <a:schemeClr val="accent6">
                  <a:lumMod val="75000"/>
                </a:schemeClr>
              </a:solidFill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обмеження чи </a:t>
            </a:r>
            <a:r>
              <a:rPr lang="uk-UA" dirty="0" smtClean="0">
                <a:latin typeface="Roboto Condensed"/>
                <a:cs typeface="Arial" pitchFamily="34" charset="0"/>
              </a:rPr>
              <a:t>заборона </a:t>
            </a:r>
            <a:r>
              <a:rPr lang="uk-UA" dirty="0">
                <a:latin typeface="Roboto Condensed"/>
                <a:cs typeface="Arial" pitchFamily="34" charset="0"/>
              </a:rPr>
              <a:t>на застосування інгредієнтів або препаратів, які є небезпечними для довкілля та здоров'я людини;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рівень забруднення натуральної сировини агрохімікатами, важкими металами, радіонуклідами (наприклад, для харчових продуктів, тканин, косметичних засобів);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енергоємність виробництва та енергоефективність споживання (для електроприладів);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показники екологічної </a:t>
            </a:r>
            <a:r>
              <a:rPr lang="uk-UA" dirty="0" smtClean="0">
                <a:latin typeface="Roboto Condensed"/>
                <a:cs typeface="Arial" pitchFamily="34" charset="0"/>
              </a:rPr>
              <a:t>результативності виробництва</a:t>
            </a:r>
            <a:r>
              <a:rPr lang="uk-UA" dirty="0">
                <a:latin typeface="Roboto Condensed"/>
                <a:cs typeface="Arial" pitchFamily="34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споживання водних ресурсів;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обсяги утворених відходів виробництва</a:t>
            </a:r>
          </a:p>
          <a:p>
            <a:r>
              <a:rPr lang="uk-UA" dirty="0">
                <a:latin typeface="Roboto Condensed"/>
                <a:cs typeface="Arial" pitchFamily="34" charset="0"/>
              </a:rPr>
              <a:t> </a:t>
            </a:r>
            <a:r>
              <a:rPr lang="uk-UA" dirty="0" smtClean="0">
                <a:latin typeface="Roboto Condensed"/>
                <a:cs typeface="Arial" pitchFamily="34" charset="0"/>
              </a:rPr>
              <a:t>   та </a:t>
            </a:r>
            <a:r>
              <a:rPr lang="uk-UA" dirty="0">
                <a:latin typeface="Roboto Condensed"/>
                <a:cs typeface="Arial" pitchFamily="34" charset="0"/>
              </a:rPr>
              <a:t>споживання;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  <a:cs typeface="Arial" pitchFamily="34" charset="0"/>
              </a:rPr>
              <a:t>придатність пакування та </a:t>
            </a:r>
            <a:r>
              <a:rPr lang="uk-UA" dirty="0" smtClean="0">
                <a:latin typeface="Roboto Condensed"/>
                <a:cs typeface="Arial" pitchFamily="34" charset="0"/>
              </a:rPr>
              <a:t>продукції</a:t>
            </a:r>
          </a:p>
          <a:p>
            <a:r>
              <a:rPr lang="uk-UA" dirty="0" smtClean="0">
                <a:latin typeface="Roboto Condensed"/>
                <a:cs typeface="Arial" pitchFamily="34" charset="0"/>
              </a:rPr>
              <a:t>    промислової </a:t>
            </a:r>
            <a:r>
              <a:rPr lang="uk-UA" dirty="0">
                <a:latin typeface="Roboto Condensed"/>
                <a:cs typeface="Arial" pitchFamily="34" charset="0"/>
              </a:rPr>
              <a:t>групи до повторного</a:t>
            </a:r>
          </a:p>
          <a:p>
            <a:r>
              <a:rPr lang="uk-UA" dirty="0" smtClean="0">
                <a:latin typeface="Roboto Condensed"/>
                <a:cs typeface="Arial" pitchFamily="34" charset="0"/>
              </a:rPr>
              <a:t>    переробляння.</a:t>
            </a:r>
            <a:endParaRPr lang="ru-RU" dirty="0">
              <a:latin typeface="Roboto Condensed"/>
              <a:cs typeface="Arial" pitchFamily="34" charset="0"/>
            </a:endParaRPr>
          </a:p>
        </p:txBody>
      </p:sp>
      <p:sp>
        <p:nvSpPr>
          <p:cNvPr id="5" name="AutoShape 8" descr="Україна вдвічі збільшила виробництво &quot;зеленої&quot; електроенергії - новини  Еспресо TV | Україна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Україна вдвічі збільшила виробництво &quot;зеленої&quot; електроенергії - новини  Еспресо TV | Україна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http://zsfoe.org/wp-content/uploads/2019/11/Ekologizatsiya-ekonomiki-ta-ekologichnist-virobnitstva-v-Ukrayini-960x5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r="14014" b="21653"/>
          <a:stretch/>
        </p:blipFill>
        <p:spPr bwMode="auto">
          <a:xfrm>
            <a:off x="6263334" y="4531840"/>
            <a:ext cx="3262770" cy="200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6731" y="171786"/>
            <a:ext cx="8403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Приклади екологічного маркування І типу 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 в різних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країнах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світу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74722" y="1323544"/>
            <a:ext cx="8547957" cy="5171875"/>
            <a:chOff x="344523" y="760389"/>
            <a:chExt cx="8547957" cy="5171875"/>
          </a:xfrm>
        </p:grpSpPr>
        <p:pic>
          <p:nvPicPr>
            <p:cNvPr id="4" name="Picture 4" descr="https://bib.convdocs.org/docs/32/31151/conv_1/file1_html_m372fb9d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88"/>
            <a:stretch/>
          </p:blipFill>
          <p:spPr bwMode="auto">
            <a:xfrm>
              <a:off x="344523" y="760389"/>
              <a:ext cx="8547957" cy="515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344523" y="4564112"/>
              <a:ext cx="2427277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9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575" y="263045"/>
            <a:ext cx="865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У 2003 р. в Україні була розроблена та впроваджена </a:t>
            </a:r>
            <a:r>
              <a:rPr lang="uk-UA" b="1" dirty="0">
                <a:solidFill>
                  <a:srgbClr val="C00000"/>
                </a:solidFill>
                <a:latin typeface="Roboto Condensed"/>
                <a:cs typeface="Arial" pitchFamily="34" charset="0"/>
              </a:rPr>
              <a:t>добровільна система екологічного маркування товарів та послуг згідно ДСТУ ISO 14024:2002</a:t>
            </a:r>
            <a:endParaRPr lang="ru-RU" b="1" dirty="0">
              <a:solidFill>
                <a:srgbClr val="C00000"/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611" y="1132335"/>
            <a:ext cx="4572000" cy="1661993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Процес сертифікації здійснюється Всеукраїнською громадською організацією «Жива планета» в рамках реалізації проекту «Розвиток сталого (збалансованого) виробництва та споживання в Україні»</a:t>
            </a:r>
            <a:endParaRPr lang="ru-RU" sz="1700" b="1" dirty="0">
              <a:solidFill>
                <a:schemeClr val="accent6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6688" y="1159584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>
                <a:latin typeface="Roboto Condensed"/>
                <a:cs typeface="Arial" pitchFamily="34" charset="0"/>
              </a:rPr>
              <a:t>Система представлена </a:t>
            </a:r>
            <a:r>
              <a:rPr lang="uk-UA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знаком екологічного маркування </a:t>
            </a:r>
            <a:r>
              <a:rPr lang="uk-UA" sz="1500" dirty="0">
                <a:latin typeface="Roboto Condensed"/>
                <a:cs typeface="Arial" pitchFamily="34" charset="0"/>
              </a:rPr>
              <a:t>що належить органу сертифікації «</a:t>
            </a:r>
            <a:r>
              <a:rPr lang="uk-UA" sz="1500" dirty="0" smtClean="0">
                <a:latin typeface="Roboto Condensed"/>
                <a:cs typeface="Arial" pitchFamily="34" charset="0"/>
              </a:rPr>
              <a:t>Жива планета», </a:t>
            </a:r>
            <a:r>
              <a:rPr lang="uk-UA" sz="1500" dirty="0">
                <a:latin typeface="Roboto Condensed"/>
                <a:cs typeface="Arial" pitchFamily="34" charset="0"/>
              </a:rPr>
              <a:t>який отримав назву </a:t>
            </a:r>
            <a:r>
              <a:rPr lang="uk-UA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«Зелений журавлик»</a:t>
            </a:r>
            <a:endParaRPr lang="ru-RU" sz="1500" b="1" dirty="0">
              <a:solidFill>
                <a:schemeClr val="accent6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pic>
        <p:nvPicPr>
          <p:cNvPr id="12290" name="Picture 2" descr="https://www.zhiva-planeta.org.ua/upload/v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28" y="1271198"/>
            <a:ext cx="1254099" cy="12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2387" y="2975288"/>
            <a:ext cx="8780899" cy="349326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latin typeface="Roboto Condensed"/>
                <a:cs typeface="Arial" pitchFamily="34" charset="0"/>
              </a:rPr>
              <a:t>На сьогоднішній день в Україні екологічні сертифікати, що надають право на застосування екологічного маркування, мають приблизно 60 товаровиробників серед яких:</a:t>
            </a:r>
          </a:p>
          <a:p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ДП «</a:t>
            </a:r>
            <a:r>
              <a:rPr lang="uk-UA" sz="1600" dirty="0" err="1">
                <a:latin typeface="Roboto Condensed"/>
                <a:cs typeface="Arial" pitchFamily="34" charset="0"/>
              </a:rPr>
              <a:t>Сантрейд</a:t>
            </a:r>
            <a:r>
              <a:rPr lang="uk-UA" sz="1600" dirty="0">
                <a:latin typeface="Roboto Condensed"/>
                <a:cs typeface="Arial" pitchFamily="34" charset="0"/>
              </a:rPr>
              <a:t>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соняшникова олія ТМ «</a:t>
            </a:r>
            <a:r>
              <a:rPr lang="uk-UA" sz="1600" b="1" dirty="0" err="1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Олейна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»,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ІП «Кока-Кола </a:t>
            </a:r>
            <a:r>
              <a:rPr lang="uk-UA" sz="1600" dirty="0" err="1">
                <a:latin typeface="Roboto Condensed"/>
                <a:cs typeface="Arial" pitchFamily="34" charset="0"/>
              </a:rPr>
              <a:t>Беверіджуз</a:t>
            </a:r>
            <a:r>
              <a:rPr lang="uk-UA" sz="1600" dirty="0">
                <a:latin typeface="Roboto Condensed"/>
                <a:cs typeface="Arial" pitchFamily="34" charset="0"/>
              </a:rPr>
              <a:t>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питна вода «BONAQUA»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ТОВ «Національна горілчана компанія»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горілка ТМ «Хлібний дар»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компанія «САН </a:t>
            </a:r>
            <a:r>
              <a:rPr lang="uk-UA" sz="1600" dirty="0" err="1">
                <a:latin typeface="Roboto Condensed"/>
                <a:cs typeface="Arial" pitchFamily="34" charset="0"/>
              </a:rPr>
              <a:t>ІнБев</a:t>
            </a:r>
            <a:r>
              <a:rPr lang="uk-UA" sz="1600" dirty="0">
                <a:latin typeface="Roboto Condensed"/>
                <a:cs typeface="Arial" pitchFamily="34" charset="0"/>
              </a:rPr>
              <a:t> Україна»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пиво ТМ «Чернігівське»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«Торговий дім «Щедро»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кетчуп томатний для дітей ТМ «Щедро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»,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ДП «</a:t>
            </a:r>
            <a:r>
              <a:rPr lang="uk-UA" sz="1600" dirty="0" err="1">
                <a:latin typeface="Roboto Condensed"/>
                <a:cs typeface="Arial" pitchFamily="34" charset="0"/>
              </a:rPr>
              <a:t>Артемсіль</a:t>
            </a:r>
            <a:r>
              <a:rPr lang="uk-UA" sz="1600" dirty="0">
                <a:latin typeface="Roboto Condensed"/>
                <a:cs typeface="Arial" pitchFamily="34" charset="0"/>
              </a:rPr>
              <a:t>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сіль кухонна харчова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корпорація «Біосфера»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товари побутової хімії ТМ «</a:t>
            </a:r>
            <a:r>
              <a:rPr lang="uk-UA" sz="1600" b="1" dirty="0" err="1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Фрекен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 БОК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»,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лакофарбова продукція компанії ТОВ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«</a:t>
            </a:r>
            <a:r>
              <a:rPr lang="uk-UA" sz="1600" b="1" dirty="0" err="1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Снєжка-Україна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»,</a:t>
            </a:r>
          </a:p>
          <a:p>
            <a:pPr marL="285750" indent="-285750">
              <a:buFont typeface="Wingdings" pitchFamily="2" charset="2"/>
              <a:buChar char="ü"/>
            </a:pPr>
            <a:endParaRPr lang="uk-UA" sz="500" dirty="0">
              <a:latin typeface="Roboto Condensed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1600" dirty="0">
                <a:latin typeface="Roboto Condensed"/>
                <a:cs typeface="Arial" pitchFamily="34" charset="0"/>
              </a:rPr>
              <a:t>ТОВ «</a:t>
            </a:r>
            <a:r>
              <a:rPr lang="uk-UA" sz="1600" dirty="0" err="1" smtClean="0">
                <a:latin typeface="Roboto Condensed"/>
                <a:cs typeface="Arial" pitchFamily="34" charset="0"/>
              </a:rPr>
              <a:t>Деламарк</a:t>
            </a:r>
            <a:r>
              <a:rPr lang="uk-UA" sz="1600" dirty="0" smtClean="0">
                <a:latin typeface="Roboto Condensed"/>
                <a:cs typeface="Arial" pitchFamily="34" charset="0"/>
              </a:rPr>
              <a:t>» </a:t>
            </a: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мийні та косметичні засоби ТМ </a:t>
            </a:r>
            <a:r>
              <a:rPr lang="uk-UA" sz="1600" b="1" dirty="0" err="1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DeLaMark</a:t>
            </a:r>
            <a:endParaRPr lang="uk-UA" sz="1600" b="1" dirty="0">
              <a:solidFill>
                <a:schemeClr val="accent5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pic>
        <p:nvPicPr>
          <p:cNvPr id="14" name="Picture 10" descr="Продукція «Артемсолі» з екологічним маркування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r="64050" b="9048"/>
          <a:stretch/>
        </p:blipFill>
        <p:spPr bwMode="auto">
          <a:xfrm>
            <a:off x="7645368" y="5402817"/>
            <a:ext cx="651733" cy="9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aquamarket.ua/15401-large_default/olejna-05-l-maslo-podsolnechnoe-rafinirovannoe-tradicionnaya-pe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r="27993"/>
          <a:stretch/>
        </p:blipFill>
        <p:spPr bwMode="auto">
          <a:xfrm>
            <a:off x="8561908" y="3472037"/>
            <a:ext cx="703188" cy="15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4" descr="Кетчуп &quot;Томатный для детей&quot;"/>
          <p:cNvSpPr>
            <a:spLocks noChangeAspect="1" noChangeArrowheads="1"/>
          </p:cNvSpPr>
          <p:nvPr/>
        </p:nvSpPr>
        <p:spPr bwMode="auto">
          <a:xfrm>
            <a:off x="993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 Condensed"/>
            </a:endParaRPr>
          </a:p>
        </p:txBody>
      </p:sp>
      <p:sp>
        <p:nvSpPr>
          <p:cNvPr id="17" name="AutoShape 16" descr="Кетчуп &quot;Томатный для детей&quot;"/>
          <p:cNvSpPr>
            <a:spLocks noChangeAspect="1" noChangeArrowheads="1"/>
          </p:cNvSpPr>
          <p:nvPr/>
        </p:nvSpPr>
        <p:spPr bwMode="auto">
          <a:xfrm>
            <a:off x="1146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 Condensed"/>
            </a:endParaRPr>
          </a:p>
        </p:txBody>
      </p:sp>
      <p:pic>
        <p:nvPicPr>
          <p:cNvPr id="12306" name="Picture 18" descr="https://schedro.ua/Media/produkti/ketchupi/2018/Ketchup_ForChild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06" y="5301208"/>
            <a:ext cx="693991" cy="10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ISKRA выиграла тендер на продвижение ТМ &quot;Фрекен БОК&quot; | Sostav.u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5"/>
          <a:stretch/>
        </p:blipFill>
        <p:spPr bwMode="auto">
          <a:xfrm>
            <a:off x="7754052" y="4389376"/>
            <a:ext cx="733584" cy="102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2" descr="ᐉ Краска Sniezka Эко белый 15 л 20 кг • Купить в Киеве, Украине • Лучшая  цена в Эпицентре"/>
          <p:cNvSpPr>
            <a:spLocks noChangeAspect="1" noChangeArrowheads="1"/>
          </p:cNvSpPr>
          <p:nvPr/>
        </p:nvSpPr>
        <p:spPr bwMode="auto">
          <a:xfrm>
            <a:off x="1298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 Condensed"/>
            </a:endParaRPr>
          </a:p>
        </p:txBody>
      </p:sp>
      <p:sp>
        <p:nvSpPr>
          <p:cNvPr id="22" name="AutoShape 30" descr="ᐉ Краска Sniezka Эко белый 15 л 20 кг • Купить в Киеве, Украине • Лучшая  цена в Эпицентре"/>
          <p:cNvSpPr>
            <a:spLocks noChangeAspect="1" noChangeArrowheads="1"/>
          </p:cNvSpPr>
          <p:nvPr/>
        </p:nvSpPr>
        <p:spPr bwMode="auto">
          <a:xfrm>
            <a:off x="19081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 Condensed"/>
            </a:endParaRPr>
          </a:p>
        </p:txBody>
      </p:sp>
      <p:pic>
        <p:nvPicPr>
          <p:cNvPr id="12320" name="Picture 32" descr="Снежка Эко Снежно-белая 1,4 кг (1 л)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84" y="350189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2560" y="110104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u="sng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ІІ тип екологічне маркування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– </a:t>
            </a:r>
            <a:r>
              <a:rPr lang="uk-UA" sz="2000" b="1" dirty="0" err="1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Самодеклароване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 маркування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51" y="716998"/>
            <a:ext cx="5280647" cy="192360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sz="1700" dirty="0">
                <a:latin typeface="Roboto Condensed"/>
              </a:rPr>
              <a:t>Екологічне маркування ІІ типу відноситься до інформативного декларування у вигляді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тексту чи позначок, які вказують на певну екологічну характеристику продукції, пов’язану з впливами на довкілля</a:t>
            </a:r>
            <a:r>
              <a:rPr lang="uk-UA" sz="1700" dirty="0">
                <a:latin typeface="Roboto Condensed"/>
              </a:rPr>
              <a:t>, що може бути корисною для експлуатації, обслуговування, ремонту чи утилізації</a:t>
            </a:r>
            <a:endParaRPr lang="ru-RU" sz="1700" dirty="0">
              <a:latin typeface="Roboto Condens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8592" y="2890267"/>
            <a:ext cx="7011202" cy="140038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sz="1700" dirty="0">
                <a:latin typeface="Roboto Condensed"/>
              </a:rPr>
              <a:t>Таке маркування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не потребує обов'язкового проходження оцінювання екологічної характеристики незалежною третьою стороною, тобто сертифікації</a:t>
            </a:r>
            <a:r>
              <a:rPr lang="uk-UA" sz="1700" dirty="0">
                <a:latin typeface="Roboto Condensed"/>
              </a:rPr>
              <a:t>, але виробник, який застосовує цей тип маркування, повинен мати можливість надати інформацію зацікавленій стороні щодо вимог і методів її перевірки</a:t>
            </a:r>
            <a:endParaRPr lang="ru-RU" sz="1700" dirty="0">
              <a:latin typeface="Roboto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0779" y="4499885"/>
            <a:ext cx="5876729" cy="218521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Найпоширеніші екологічні </a:t>
            </a:r>
            <a:r>
              <a:rPr lang="uk-UA" sz="1700" b="1" dirty="0" err="1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самодекларації</a:t>
            </a:r>
            <a:r>
              <a:rPr lang="uk-UA" sz="1700" dirty="0">
                <a:latin typeface="Roboto Condensed"/>
              </a:rPr>
              <a:t>: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«здатний до розкладання»,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«придатний для компостування»,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«розбірна конструкція»,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«зменшене енергоспоживання»;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«зменшене використання ресурсів»;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«зменшене водоспоживання»;</a:t>
            </a:r>
            <a:endParaRPr lang="ru-RU" sz="1700" dirty="0">
              <a:latin typeface="Roboto Condensed"/>
            </a:endParaRPr>
          </a:p>
          <a:p>
            <a:r>
              <a:rPr lang="uk-UA" sz="1700" dirty="0">
                <a:latin typeface="Roboto Condensed"/>
              </a:rPr>
              <a:t>«придатний для повторного використання» та інші</a:t>
            </a:r>
            <a:endParaRPr lang="ru-RU" sz="1700" dirty="0">
              <a:latin typeface="Roboto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1080" y="939120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На міжнародному рівні екологічне маркування ІІ типу регламентується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стандартом ISO 14021-2016,</a:t>
            </a:r>
          </a:p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в Україні – ДСТУ ISO 14021:2016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1123988" y="2842270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/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 rot="5400000">
            <a:off x="2579080" y="4670028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/>
            </a:endParaRPr>
          </a:p>
        </p:txBody>
      </p:sp>
      <p:pic>
        <p:nvPicPr>
          <p:cNvPr id="8194" name="Picture 2" descr="У Мінприроди пояснили рішення уряду відмінити Технічний регламент з  екомаркування - ЕКОПРОСТІ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2" y="5330723"/>
            <a:ext cx="275006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ebos kompatible Toner - GEBOS Office Supplies Sh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4" y="3506157"/>
            <a:ext cx="1204020" cy="11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6882" y="130050"/>
            <a:ext cx="8403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Приклади екологічного маркування ІІ типу </a:t>
            </a:r>
          </a:p>
        </p:txBody>
      </p:sp>
      <p:grpSp>
        <p:nvGrpSpPr>
          <p:cNvPr id="6" name="Групувати 5"/>
          <p:cNvGrpSpPr/>
          <p:nvPr/>
        </p:nvGrpSpPr>
        <p:grpSpPr>
          <a:xfrm>
            <a:off x="532378" y="2778830"/>
            <a:ext cx="8977379" cy="2214000"/>
            <a:chOff x="532378" y="2778830"/>
            <a:chExt cx="8977379" cy="2214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32378" y="2778830"/>
              <a:ext cx="996515" cy="221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 Condensed"/>
              </a:endParaRPr>
            </a:p>
          </p:txBody>
        </p:sp>
        <p:pic>
          <p:nvPicPr>
            <p:cNvPr id="9223" name="Рисунок 10" descr="https://menr.gov.ua/files/docs/10_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64" y="3023072"/>
              <a:ext cx="602621" cy="57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Рисунок 13" descr="https://menr.gov.ua/files/docs/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11" y="4069730"/>
              <a:ext cx="609415" cy="60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50982" y="3567466"/>
              <a:ext cx="37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latin typeface="Roboto Condensed"/>
                  <a:cs typeface="Arial" pitchFamily="34" charset="0"/>
                </a:rPr>
                <a:t>а)</a:t>
              </a:r>
              <a:endParaRPr lang="ru-RU" sz="1600" dirty="0">
                <a:latin typeface="Roboto Condensed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665" y="4623650"/>
              <a:ext cx="373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latin typeface="Roboto Condensed"/>
                  <a:cs typeface="Arial" pitchFamily="34" charset="0"/>
                </a:rPr>
                <a:t>б)</a:t>
              </a:r>
              <a:endParaRPr lang="ru-RU" sz="1600" dirty="0">
                <a:latin typeface="Roboto Condensed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99836" y="2778830"/>
              <a:ext cx="8009921" cy="19697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</a:t>
              </a:r>
              <a:r>
                <a:rPr lang="uk-UA" sz="1600" b="1" dirty="0" err="1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рециклінгу</a:t>
              </a:r>
              <a:r>
                <a:rPr lang="uk-UA" sz="16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 (вторинної переробки) – «Стрічка </a:t>
              </a:r>
              <a:r>
                <a:rPr lang="uk-UA" sz="1600" b="1" dirty="0" err="1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Мебіуса</a:t>
              </a:r>
              <a:r>
                <a:rPr lang="uk-UA" sz="16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»</a:t>
              </a:r>
            </a:p>
            <a:p>
              <a:pPr algn="ctr"/>
              <a:endParaRPr lang="ru-RU" sz="800" b="1" dirty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pPr>
                <a:spcAft>
                  <a:spcPts val="1800"/>
                </a:spcAft>
              </a:pPr>
              <a:r>
                <a:rPr lang="uk-UA" sz="1500" dirty="0">
                  <a:latin typeface="Roboto Condensed"/>
                  <a:cs typeface="Arial" pitchFamily="34" charset="0"/>
                </a:rPr>
                <a:t>а) 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заштрихований варіант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означає, що продукт чи упаковка для нього містять повторно перероблену сировину (наприклад, макулатуру) – (</a:t>
              </a:r>
              <a:r>
                <a:rPr lang="uk-UA" sz="1500" b="1" dirty="0" err="1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Recycled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);</a:t>
              </a:r>
            </a:p>
            <a:p>
              <a:endParaRPr lang="ru-RU" sz="800" dirty="0">
                <a:latin typeface="Roboto Condensed"/>
                <a:cs typeface="Arial" pitchFamily="34" charset="0"/>
              </a:endParaRPr>
            </a:p>
            <a:p>
              <a:r>
                <a:rPr lang="uk-UA" sz="1500" dirty="0">
                  <a:latin typeface="Roboto Condensed"/>
                  <a:cs typeface="Arial" pitchFamily="34" charset="0"/>
                </a:rPr>
                <a:t>б) </a:t>
              </a:r>
              <a:r>
                <a:rPr lang="uk-UA" sz="1500" b="1" dirty="0" err="1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незаштрихованим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 знаком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позначають продукцію чи її упаковку, що можуть бути повторно перероблені – 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(</a:t>
              </a:r>
              <a:r>
                <a:rPr lang="uk-UA" sz="1500" b="1" dirty="0" err="1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Recyclable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).</a:t>
              </a:r>
              <a:endParaRPr lang="ru-RU" sz="1500" dirty="0">
                <a:latin typeface="Roboto Condensed"/>
                <a:cs typeface="Arial" pitchFamily="34" charset="0"/>
              </a:endParaRPr>
            </a:p>
            <a:p>
              <a:r>
                <a:rPr lang="uk-UA" sz="1500" dirty="0">
                  <a:latin typeface="Roboto Condensed"/>
                  <a:cs typeface="Arial" pitchFamily="34" charset="0"/>
                </a:rPr>
                <a:t>Виробникам рекомендується поряд зі знаком уточнити процент «вторинності»</a:t>
              </a:r>
              <a:endParaRPr lang="ru-RU" sz="1500" dirty="0">
                <a:latin typeface="Roboto Condensed"/>
                <a:cs typeface="Arial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775862" y="5941604"/>
            <a:ext cx="2922469" cy="784800"/>
            <a:chOff x="-1099863" y="3568824"/>
            <a:chExt cx="2539319" cy="784800"/>
          </a:xfrm>
        </p:grpSpPr>
        <p:pic>
          <p:nvPicPr>
            <p:cNvPr id="9227" name="Рисунок 19" descr="http://ecobeing.ru/wp-content/uploads/2015/03/ecology-marks-glass-recycl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9863" y="3568824"/>
              <a:ext cx="782369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-324544" y="3573016"/>
              <a:ext cx="17640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можливого перероблення скла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536935" y="602929"/>
            <a:ext cx="102826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>
              <a:latin typeface="Roboto Condensed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671721" y="590229"/>
            <a:ext cx="8811912" cy="2046714"/>
            <a:chOff x="863311" y="590229"/>
            <a:chExt cx="8811912" cy="2046714"/>
          </a:xfrm>
        </p:grpSpPr>
        <p:sp>
          <p:nvSpPr>
            <p:cNvPr id="31" name="TextBox 30"/>
            <p:cNvSpPr txBox="1"/>
            <p:nvPr/>
          </p:nvSpPr>
          <p:spPr>
            <a:xfrm>
              <a:off x="1547920" y="590229"/>
              <a:ext cx="8127303" cy="20467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«Замкнутий цикл»</a:t>
              </a:r>
            </a:p>
            <a:p>
              <a:pPr algn="ctr"/>
              <a:r>
                <a:rPr lang="uk-UA" sz="16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створення – застосування – утилізація</a:t>
              </a:r>
              <a:endParaRPr lang="uk-UA" sz="1600" dirty="0">
                <a:solidFill>
                  <a:schemeClr val="accent2"/>
                </a:solidFill>
                <a:latin typeface="Roboto Condensed"/>
                <a:cs typeface="Arial" pitchFamily="34" charset="0"/>
              </a:endParaRPr>
            </a:p>
            <a:p>
              <a:pPr algn="ctr"/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Універсальний знак можливого вторинного перероблення виробу або упаковки</a:t>
              </a:r>
              <a:r>
                <a:rPr lang="uk-UA" sz="1500" b="1" dirty="0">
                  <a:solidFill>
                    <a:srgbClr val="00B050"/>
                  </a:solidFill>
                  <a:latin typeface="Roboto Condensed"/>
                  <a:cs typeface="Arial" pitchFamily="34" charset="0"/>
                </a:rPr>
                <a:t> </a:t>
              </a: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   Усередині трикутників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ставляться цифри, які вказують на тип матеріалу, з якого </a:t>
              </a:r>
              <a:endParaRPr lang="uk-UA" sz="1500" dirty="0" smtClean="0">
                <a:latin typeface="Roboto Condensed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uk-UA" sz="1500" dirty="0">
                  <a:latin typeface="Roboto Condensed"/>
                  <a:cs typeface="Arial" pitchFamily="34" charset="0"/>
                </a:rPr>
                <a:t>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   виготовлено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виріб або упаковка</a:t>
              </a: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   1-7 – пластик,                 40-44 – метал,              70-79 – скло,</a:t>
              </a: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   8-14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–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батарейки,           50-59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– деревина,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        80-90 – комбіновані матеріали</a:t>
              </a: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   20-27 – папір,                  60-69 – тканина,</a:t>
              </a:r>
              <a:endParaRPr lang="uk-UA" sz="1500" dirty="0">
                <a:latin typeface="Roboto Condensed"/>
                <a:cs typeface="Arial" pitchFamily="34" charset="0"/>
              </a:endParaRPr>
            </a:p>
          </p:txBody>
        </p:sp>
        <p:pic>
          <p:nvPicPr>
            <p:cNvPr id="1026" name="Рисунок 1" descr="recycli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3311" y="1236617"/>
              <a:ext cx="685778" cy="70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Группа 41"/>
          <p:cNvGrpSpPr/>
          <p:nvPr/>
        </p:nvGrpSpPr>
        <p:grpSpPr>
          <a:xfrm>
            <a:off x="1070573" y="5064377"/>
            <a:ext cx="3930847" cy="800219"/>
            <a:chOff x="2149129" y="5733256"/>
            <a:chExt cx="3930847" cy="80021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2941924" y="5733256"/>
              <a:ext cx="313805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uk-UA" sz="800" b="1" dirty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можливого перероблення гофрованої тари</a:t>
              </a:r>
            </a:p>
            <a:p>
              <a:endParaRPr lang="uk-UA" sz="800" b="1" dirty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</p:txBody>
        </p:sp>
        <p:pic>
          <p:nvPicPr>
            <p:cNvPr id="1027" name="Picture 3" descr="corrugated recycle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9129" y="5820064"/>
              <a:ext cx="723394" cy="712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Группа 42"/>
          <p:cNvGrpSpPr/>
          <p:nvPr/>
        </p:nvGrpSpPr>
        <p:grpSpPr>
          <a:xfrm>
            <a:off x="5560232" y="5006950"/>
            <a:ext cx="3350591" cy="793307"/>
            <a:chOff x="6189960" y="5013176"/>
            <a:chExt cx="3350591" cy="79330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978564" y="5013176"/>
              <a:ext cx="2561987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можливого перероблення виробів з алюмінію</a:t>
              </a:r>
            </a:p>
          </p:txBody>
        </p:sp>
        <p:pic>
          <p:nvPicPr>
            <p:cNvPr id="1028" name="Picture 4" descr="ÐÐ°Ð±Ð¾ÑÐ° Ð¾ Ð¿ÑÐ¸ÑÐ¾Ð´Ðµ Ð¾Ñ Ð Ð´Ð¾ Ð¯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89960" y="5140086"/>
              <a:ext cx="666397" cy="666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42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/>
          <p:cNvSpPr/>
          <p:nvPr/>
        </p:nvSpPr>
        <p:spPr>
          <a:xfrm>
            <a:off x="462732" y="322266"/>
            <a:ext cx="9210404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Побутове сміття 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– тверді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відходи домогосподарств, 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що утворюються в результаті життєдіяльності людей і видаляються ними як небажані чи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непотрібні. </a:t>
            </a:r>
            <a:endParaRPr lang="ru-RU" sz="1400" dirty="0">
              <a:effectLst/>
              <a:latin typeface="Roboto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421273" y="1462667"/>
            <a:ext cx="523058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побутового сміття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відносять: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алишки їжі, кімнатні рослини та квіти (органічна складова);</a:t>
            </a:r>
          </a:p>
          <a:p>
            <a:pPr indent="-285750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картон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, газетний, пакувальний або споживчий папір;</a:t>
            </a:r>
            <a:endParaRPr lang="ru-RU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всіляку тару (дерев'яна,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скляна, металева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предмети, що вийшли з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ужитку</a:t>
            </a:r>
          </a:p>
          <a:p>
            <a:pPr>
              <a:spcAft>
                <a:spcPts val="12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  або 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втратили споживчі властивості;</a:t>
            </a:r>
            <a:endParaRPr lang="ru-RU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вироби з дерева, металу,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шкіри, скла,</a:t>
            </a:r>
          </a:p>
          <a:p>
            <a:pPr>
              <a:spcAft>
                <a:spcPts val="12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пластмаси,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текстилю та 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інших матеріалів;</a:t>
            </a:r>
          </a:p>
          <a:p>
            <a:pPr indent="-285750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зламані або застарілі побутові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прилади; </a:t>
            </a:r>
          </a:p>
          <a:p>
            <a:pPr indent="-285750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батарейки та акумулятори тощо</a:t>
            </a: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t="16125" r="56747" b="48554"/>
          <a:stretch/>
        </p:blipFill>
        <p:spPr>
          <a:xfrm>
            <a:off x="5433651" y="1619378"/>
            <a:ext cx="3971607" cy="39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Знаки маркування – на що звернути увагу Знаки маркування є джерелом і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880980" y="4687200"/>
            <a:ext cx="8258175" cy="2170800"/>
            <a:chOff x="382587" y="3428999"/>
            <a:chExt cx="8258175" cy="2170800"/>
          </a:xfrm>
        </p:grpSpPr>
        <p:pic>
          <p:nvPicPr>
            <p:cNvPr id="10248" name="Picture 8" descr="Екологічні знаки - екологічна електронна бібліотека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7" y="3428999"/>
              <a:ext cx="3767263" cy="217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068762" y="3429001"/>
              <a:ext cx="4572000" cy="2139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ru-RU" sz="500" b="1" dirty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pPr algn="ctr"/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Знаки «Не містить фреон», CFC </a:t>
              </a:r>
              <a:r>
                <a:rPr lang="uk-UA" sz="1500" b="1" dirty="0" err="1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Free</a:t>
              </a:r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, «</a:t>
              </a:r>
              <a:r>
                <a:rPr lang="uk-UA" sz="1500" b="1" dirty="0" err="1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Ozone</a:t>
              </a:r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 </a:t>
              </a:r>
              <a:r>
                <a:rPr lang="uk-UA" sz="1500" b="1" dirty="0" err="1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Friendly</a:t>
              </a:r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 CFC </a:t>
              </a:r>
              <a:r>
                <a:rPr lang="uk-UA" sz="1500" b="1" dirty="0" err="1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Free</a:t>
              </a:r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»</a:t>
              </a:r>
            </a:p>
            <a:p>
              <a:pPr algn="ctr"/>
              <a:endParaRPr lang="uk-UA" sz="800" b="1" dirty="0" smtClean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група знаків на побутовій техніці, аерозольних препаратах та інших матеріалах, які  </a:t>
              </a:r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вказують на відсутність в продукті шкідливих речовин, що призводять до руйнування озонового шару</a:t>
              </a:r>
            </a:p>
            <a:p>
              <a:endParaRPr lang="uk-UA" sz="1500" b="1" i="1" dirty="0">
                <a:solidFill>
                  <a:srgbClr val="00B050"/>
                </a:solidFill>
                <a:latin typeface="Roboto Condensed"/>
                <a:cs typeface="Arial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0" y="335236"/>
            <a:ext cx="3940684" cy="2400657"/>
            <a:chOff x="5499596" y="4685620"/>
            <a:chExt cx="3940684" cy="240065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562995" y="4685620"/>
              <a:ext cx="2877285" cy="24006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«Не викидати! Здати в спеціальний пункт прийому»</a:t>
              </a:r>
            </a:p>
            <a:p>
              <a:r>
                <a:rPr lang="uk-UA" sz="1500" dirty="0">
                  <a:latin typeface="Roboto Condensed"/>
                  <a:cs typeface="Arial" pitchFamily="34" charset="0"/>
                </a:rPr>
                <a:t>Вказує на 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необхідність окремого збору і викидання використаних джерел живлення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(ламп, батарейок і акумуляторів), що містять деякі небезпечні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речовини (ртуть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, кадмій і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свинець)</a:t>
              </a:r>
              <a:endParaRPr lang="ru-RU" sz="1500" dirty="0">
                <a:latin typeface="Roboto Condensed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503383" y="4695203"/>
              <a:ext cx="1055825" cy="2150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 Condensed"/>
              </a:endParaRPr>
            </a:p>
          </p:txBody>
        </p:sp>
        <p:pic>
          <p:nvPicPr>
            <p:cNvPr id="13" name="Рисунок 31" descr="http://eco.vrnlib.ru/wp-content/uploads/2012/09/fa60f2534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596" y="4732330"/>
              <a:ext cx="1059612" cy="103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181534" y="2919621"/>
            <a:ext cx="5539094" cy="1600438"/>
            <a:chOff x="1192666" y="2017113"/>
            <a:chExt cx="5539094" cy="160043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192666" y="2017113"/>
              <a:ext cx="1219094" cy="1600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 Condensed"/>
              </a:endParaRPr>
            </a:p>
          </p:txBody>
        </p:sp>
        <p:pic>
          <p:nvPicPr>
            <p:cNvPr id="10252" name="Picture 12" descr="https://upload.wikimedia.org/wikipedia/commons/thumb/7/73/Energy_Star_logo.svg/200px-Energy_Star_logo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566" y="2407771"/>
              <a:ext cx="954969" cy="97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2411760" y="2017113"/>
              <a:ext cx="4320000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/>
              <a:r>
                <a:rPr lang="uk-UA" sz="1500" b="1" dirty="0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«зменшене енергоспоживання» – логотип </a:t>
              </a:r>
              <a:r>
                <a:rPr lang="uk-UA" sz="1500" b="1" dirty="0" err="1" smtClean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EnergyStar</a:t>
              </a:r>
              <a:endParaRPr lang="uk-UA" sz="1500" b="1" dirty="0" smtClean="0">
                <a:solidFill>
                  <a:schemeClr val="accent2"/>
                </a:solidFill>
                <a:latin typeface="Roboto Condensed"/>
                <a:cs typeface="Arial" pitchFamily="34" charset="0"/>
              </a:endParaRPr>
            </a:p>
            <a:p>
              <a:pPr algn="ctr"/>
              <a:endParaRPr lang="uk-UA" sz="800" b="1" dirty="0" smtClean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наноситься на </a:t>
              </a:r>
              <a:r>
                <a:rPr lang="uk-UA" sz="1500" b="1" dirty="0" err="1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енергозбережні</a:t>
              </a:r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 товари та їх упаковки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, такі товари мають </a:t>
              </a:r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середнє енергоспоживання на 20-30% менше своїх аналогів рівній функціональності</a:t>
              </a:r>
              <a:endParaRPr lang="uk-UA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endParaRPr>
            </a:p>
          </p:txBody>
        </p:sp>
      </p:grpSp>
      <p:grpSp>
        <p:nvGrpSpPr>
          <p:cNvPr id="18" name="Групувати 17"/>
          <p:cNvGrpSpPr/>
          <p:nvPr/>
        </p:nvGrpSpPr>
        <p:grpSpPr>
          <a:xfrm>
            <a:off x="4057359" y="308650"/>
            <a:ext cx="5591591" cy="1004788"/>
            <a:chOff x="4057359" y="308650"/>
            <a:chExt cx="5591591" cy="10047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057359" y="405497"/>
              <a:ext cx="5591591" cy="9079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«Келих-вилка»</a:t>
              </a:r>
            </a:p>
            <a:p>
              <a:pPr algn="ctr"/>
              <a:endParaRPr lang="uk-UA" sz="800" b="1" dirty="0" smtClean="0">
                <a:solidFill>
                  <a:srgbClr val="7030A0"/>
                </a:solidFill>
                <a:latin typeface="Roboto Condensed"/>
                <a:cs typeface="Arial" pitchFamily="34" charset="0"/>
              </a:endParaRPr>
            </a:p>
            <a:p>
              <a:r>
                <a:rPr lang="uk-UA" sz="1500" dirty="0" smtClean="0">
                  <a:latin typeface="Roboto Condensed"/>
                  <a:cs typeface="Arial" pitchFamily="34" charset="0"/>
                </a:rPr>
                <a:t>             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наноситься на </a:t>
              </a:r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пластикові</a:t>
              </a:r>
              <a:r>
                <a:rPr lang="uk-UA" sz="1500" b="1" dirty="0">
                  <a:solidFill>
                    <a:srgbClr val="00B050"/>
                  </a:solidFill>
                  <a:latin typeface="Roboto Condensed"/>
                  <a:cs typeface="Arial" pitchFamily="34" charset="0"/>
                </a:rPr>
                <a:t> </a:t>
              </a:r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вироби </a:t>
              </a:r>
              <a:r>
                <a:rPr lang="uk-UA" sz="1500" dirty="0" smtClean="0">
                  <a:latin typeface="Roboto Condensed"/>
                  <a:cs typeface="Arial" pitchFamily="34" charset="0"/>
                </a:rPr>
                <a:t>та інформує </a:t>
              </a:r>
              <a:r>
                <a:rPr lang="uk-UA" sz="1500" dirty="0">
                  <a:latin typeface="Roboto Condensed"/>
                  <a:cs typeface="Arial" pitchFamily="34" charset="0"/>
                </a:rPr>
                <a:t>про їх 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придатність до контакту з харчовими продуктами</a:t>
              </a:r>
              <a:endParaRPr lang="ru-RU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endParaRPr>
            </a:p>
          </p:txBody>
        </p:sp>
        <p:pic>
          <p:nvPicPr>
            <p:cNvPr id="10253" name="Рисунок 34" descr="http://eco.vrnlib.ru/wp-content/uploads/2012/09/86f502536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726" y="308650"/>
              <a:ext cx="694639" cy="657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" name="Групувати 16"/>
          <p:cNvGrpSpPr/>
          <p:nvPr/>
        </p:nvGrpSpPr>
        <p:grpSpPr>
          <a:xfrm>
            <a:off x="6939722" y="2107847"/>
            <a:ext cx="2700000" cy="2536121"/>
            <a:chOff x="6751794" y="1922383"/>
            <a:chExt cx="2700000" cy="253612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751794" y="1922383"/>
              <a:ext cx="2700000" cy="1058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Roboto Condensed"/>
              </a:endParaRPr>
            </a:p>
          </p:txBody>
        </p:sp>
        <p:pic>
          <p:nvPicPr>
            <p:cNvPr id="21" name="Рисунок 22" descr="https://menr.gov.ua/files/docs/1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140" y="2109294"/>
              <a:ext cx="663529" cy="87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5" descr="https://menr.gov.ua/files/docs/1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94" y="2132906"/>
              <a:ext cx="761286" cy="750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6751794" y="2981176"/>
              <a:ext cx="2700000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Знаки «Придатний для компостування»</a:t>
              </a:r>
            </a:p>
            <a:p>
              <a:r>
                <a:rPr lang="uk-UA" sz="1500" dirty="0">
                  <a:latin typeface="Roboto Condensed"/>
                  <a:cs typeface="Arial" pitchFamily="34" charset="0"/>
                </a:rPr>
                <a:t> означають, що </a:t>
              </a:r>
              <a:r>
                <a:rPr lang="uk-UA" sz="1500" b="1" dirty="0" err="1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вироб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 чи пакувальний матеріал підлягають біологічному розкладу на 100</a:t>
              </a:r>
              <a:r>
                <a:rPr lang="en-US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 </a:t>
              </a:r>
              <a:r>
                <a:rPr lang="uk-UA" sz="1500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%</a:t>
              </a:r>
              <a:endParaRPr lang="ru-RU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endParaRPr>
            </a:p>
          </p:txBody>
        </p:sp>
      </p:grpSp>
      <p:grpSp>
        <p:nvGrpSpPr>
          <p:cNvPr id="5" name="Групувати 4"/>
          <p:cNvGrpSpPr/>
          <p:nvPr/>
        </p:nvGrpSpPr>
        <p:grpSpPr>
          <a:xfrm>
            <a:off x="4711967" y="1490896"/>
            <a:ext cx="2289444" cy="1343104"/>
            <a:chOff x="56312" y="1568569"/>
            <a:chExt cx="2289444" cy="1343104"/>
          </a:xfrm>
        </p:grpSpPr>
        <p:pic>
          <p:nvPicPr>
            <p:cNvPr id="25602" name="Picture 2" descr="Результат пошуку зображень за запитом &quot;знак викидати у смітник&quot;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439" y="1896356"/>
              <a:ext cx="1015317" cy="1015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кутник 1"/>
            <p:cNvSpPr/>
            <p:nvPr/>
          </p:nvSpPr>
          <p:spPr>
            <a:xfrm>
              <a:off x="98583" y="1811896"/>
              <a:ext cx="19345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500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itchFamily="34" charset="0"/>
                </a:rPr>
                <a:t>викидайте сміття обережно і свідомо</a:t>
              </a:r>
              <a:endParaRPr lang="uk-UA" sz="15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endParaRPr>
            </a:p>
          </p:txBody>
        </p:sp>
        <p:sp>
          <p:nvSpPr>
            <p:cNvPr id="3" name="Прямокутник 2"/>
            <p:cNvSpPr/>
            <p:nvPr/>
          </p:nvSpPr>
          <p:spPr>
            <a:xfrm>
              <a:off x="56312" y="1568569"/>
              <a:ext cx="204575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500" b="1" dirty="0">
                  <a:solidFill>
                    <a:schemeClr val="accent2"/>
                  </a:solidFill>
                  <a:latin typeface="Roboto Condensed"/>
                  <a:cs typeface="Arial" pitchFamily="34" charset="0"/>
                </a:rPr>
                <a:t>Знак «Не смітити!»</a:t>
              </a:r>
              <a:endParaRPr lang="ru-RU" sz="1500" b="1" dirty="0">
                <a:solidFill>
                  <a:schemeClr val="accent2"/>
                </a:solidFill>
                <a:latin typeface="Roboto Condensed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9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4155" y="22106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u="sng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III тип екологічне маркування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itchFamily="34" charset="0"/>
              </a:rPr>
              <a:t>– Екологічна декларація продукту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216" y="999938"/>
            <a:ext cx="4824536" cy="218521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70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dirty="0">
                <a:latin typeface="Roboto Condensed"/>
              </a:rPr>
              <a:t>ІІІ тип екологічного маркування відноситься до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екологічної декларації продукту, яка має форму звіту із зазначенням індикаторів впливу продукції на довкілля на усіх стадіях життєвого циклу та кількісних показників </a:t>
            </a:r>
            <a:r>
              <a:rPr lang="uk-UA" dirty="0">
                <a:latin typeface="Roboto Condensed"/>
              </a:rPr>
              <a:t>за визначеними індикаторами до обраної одиниці маси чи одиниці об'єму продукції</a:t>
            </a:r>
            <a:endParaRPr lang="ru-RU" dirty="0">
              <a:latin typeface="Roboto Condens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7688" y="3622320"/>
            <a:ext cx="4752528" cy="113877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170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Екологічні показники товару </a:t>
            </a:r>
            <a:r>
              <a:rPr lang="uk-UA" dirty="0">
                <a:latin typeface="Roboto Condensed"/>
              </a:rPr>
              <a:t>в такому звіті є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суто описовими </a:t>
            </a:r>
            <a:r>
              <a:rPr lang="uk-UA" dirty="0">
                <a:latin typeface="Roboto Condensed"/>
              </a:rPr>
              <a:t>й дають потенційним покупцям можливість порівнювати його з аналогами на ринку</a:t>
            </a:r>
            <a:endParaRPr lang="ru-RU" dirty="0">
              <a:latin typeface="Roboto Condense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2988" y="5135985"/>
            <a:ext cx="4572000" cy="8771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700" dirty="0">
                <a:solidFill>
                  <a:schemeClr val="tx1"/>
                </a:solidFill>
                <a:latin typeface="Roboto Condensed"/>
                <a:cs typeface="Arial" pitchFamily="34" charset="0"/>
              </a:rPr>
              <a:t>Такий звіт 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Roboto Condensed"/>
                <a:cs typeface="Arial" pitchFamily="34" charset="0"/>
              </a:rPr>
              <a:t>готується незалежною експертною організацією на основі досліджень життєвого циклу продукції</a:t>
            </a:r>
            <a:endParaRPr lang="ru-RU" sz="1700" b="1" dirty="0">
              <a:solidFill>
                <a:schemeClr val="accent6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97612" y="869818"/>
            <a:ext cx="35638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На міжнародному рівні екологічне маркування ІІІ типу регламентується</a:t>
            </a:r>
          </a:p>
          <a:p>
            <a:r>
              <a:rPr lang="uk-UA" sz="15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стандартом ISO/TR 14025-2006,</a:t>
            </a:r>
          </a:p>
          <a:p>
            <a:r>
              <a:rPr lang="uk-UA" sz="1500" b="1" dirty="0">
                <a:solidFill>
                  <a:schemeClr val="accent2">
                    <a:lumMod val="75000"/>
                  </a:schemeClr>
                </a:solidFill>
                <a:latin typeface="Roboto Condensed"/>
                <a:cs typeface="Arial" pitchFamily="34" charset="0"/>
              </a:rPr>
              <a:t>в Україні – ДСТУ ISO/TR 14025:2002</a:t>
            </a:r>
            <a:endParaRPr lang="ru-RU" sz="1500" b="1" dirty="0">
              <a:solidFill>
                <a:schemeClr val="accent2">
                  <a:lumMod val="75000"/>
                </a:schemeClr>
              </a:solidFill>
              <a:latin typeface="Roboto Condensed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1316932" y="3718427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2817428" y="5270192"/>
            <a:ext cx="648072" cy="360040"/>
          </a:xfrm>
          <a:prstGeom prst="notched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 Condensed"/>
            </a:endParaRPr>
          </a:p>
        </p:txBody>
      </p:sp>
      <p:sp>
        <p:nvSpPr>
          <p:cNvPr id="11" name="AutoShape 2" descr="EPD Programme at IBU | Institut Bauen und Umwelt e.V.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Благоустрій та охорона навколишнього природного середовища - Офіційний сайт  Дарницької районної державної адміністрації в м. Києв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5009739"/>
            <a:ext cx="1879377" cy="12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P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52" y="2347146"/>
            <a:ext cx="2386036" cy="113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7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/>
          <p:cNvGrpSpPr/>
          <p:nvPr/>
        </p:nvGrpSpPr>
        <p:grpSpPr>
          <a:xfrm>
            <a:off x="312334" y="730682"/>
            <a:ext cx="9371613" cy="3051673"/>
            <a:chOff x="204842" y="367749"/>
            <a:chExt cx="9424452" cy="3051673"/>
          </a:xfrm>
        </p:grpSpPr>
        <p:sp>
          <p:nvSpPr>
            <p:cNvPr id="5" name="Прямокутник 4"/>
            <p:cNvSpPr/>
            <p:nvPr/>
          </p:nvSpPr>
          <p:spPr>
            <a:xfrm>
              <a:off x="3723204" y="657537"/>
              <a:ext cx="58358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85750"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п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ляшки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прозорі з-під напоїв без кольору та 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кольорові</a:t>
              </a:r>
            </a:p>
            <a:p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     (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блакитні, 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зелені, коричневі, жовті)</a:t>
              </a:r>
              <a:r>
                <a:rPr lang="ru-UA" sz="1600" dirty="0" smtClean="0">
                  <a:latin typeface="Roboto Condensed"/>
                  <a:ea typeface="Times New Roman" panose="02020603050405020304" pitchFamily="18" charset="0"/>
                </a:rPr>
                <a:t>, чорн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і;</a:t>
              </a:r>
              <a:endParaRPr lang="ru-RU" sz="1600" dirty="0">
                <a:latin typeface="Roboto Condensed"/>
                <a:ea typeface="Times New Roman" panose="02020603050405020304" pitchFamily="18" charset="0"/>
              </a:endParaRPr>
            </a:p>
            <a:p>
              <a:pPr indent="-285750"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п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ляшки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білі та прозорі з-під молочних продуктів;</a:t>
              </a:r>
            </a:p>
            <a:p>
              <a:pPr indent="-285750"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п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ляшка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з-під 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олії, оцту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та соєвого соусу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;</a:t>
              </a:r>
              <a:endParaRPr lang="ru-RU" sz="1600" dirty="0">
                <a:latin typeface="Roboto Condensed"/>
                <a:ea typeface="Times New Roman" panose="02020603050405020304" pitchFamily="18" charset="0"/>
              </a:endParaRPr>
            </a:p>
            <a:p>
              <a:pPr indent="-285750"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п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розорі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й кольорові пляшки з-під засобів побутової хімії.</a:t>
              </a:r>
              <a:endParaRPr lang="ru-RU" sz="1600" dirty="0"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21148" y="367749"/>
              <a:ext cx="2261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Переробляються</a:t>
              </a:r>
              <a:r>
                <a:rPr lang="ru-UA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:</a:t>
              </a:r>
              <a:endParaRPr lang="ru-RU" b="1" dirty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56175" y="2028522"/>
              <a:ext cx="51001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Н</a:t>
              </a:r>
              <a:r>
                <a:rPr lang="uk-UA" b="1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е переробляються</a:t>
              </a:r>
              <a:r>
                <a:rPr lang="ru-UA" b="1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:</a:t>
              </a:r>
              <a:r>
                <a:rPr lang="uk-UA" b="1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 </a:t>
              </a:r>
            </a:p>
            <a:p>
              <a:r>
                <a:rPr lang="uk-UA" sz="1600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(підлягають високотемпературному спалюванню)</a:t>
              </a:r>
              <a:endParaRPr lang="ru-RU" sz="1600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13" name="Прямокутник 12"/>
            <p:cNvSpPr/>
            <p:nvPr/>
          </p:nvSpPr>
          <p:spPr>
            <a:xfrm>
              <a:off x="3785842" y="2536680"/>
              <a:ext cx="5843452" cy="88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о</a:t>
              </a:r>
              <a:r>
                <a:rPr lang="uk-UA" sz="1600" dirty="0" err="1" smtClean="0">
                  <a:latin typeface="Roboto Condensed"/>
                  <a:ea typeface="Times New Roman" panose="02020603050405020304" pitchFamily="18" charset="0"/>
                </a:rPr>
                <a:t>дноразовий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посуд, блістери, кришки 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тощо</a:t>
              </a:r>
              <a:r>
                <a:rPr lang="ru-UA" sz="1600" dirty="0" smtClean="0">
                  <a:latin typeface="Roboto Condensed"/>
                  <a:ea typeface="Times New Roman" panose="02020603050405020304" pitchFamily="18" charset="0"/>
                </a:rPr>
                <a:t>;</a:t>
              </a:r>
              <a:endParaRPr lang="uk-UA" sz="1600" dirty="0">
                <a:latin typeface="Roboto Condensed"/>
                <a:ea typeface="Times New Roman" panose="02020603050405020304" pitchFamily="18" charset="0"/>
              </a:endParaRPr>
            </a:p>
            <a:p>
              <a:pPr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ru-UA" sz="1600" dirty="0">
                  <a:latin typeface="Roboto Condensed"/>
                  <a:ea typeface="Times New Roman" panose="02020603050405020304" pitchFamily="18" charset="0"/>
                </a:rPr>
                <a:t>н</a:t>
              </a:r>
              <a:r>
                <a:rPr lang="uk-UA" sz="1600" dirty="0" err="1" smtClean="0">
                  <a:latin typeface="Roboto Condensed"/>
                  <a:ea typeface="Times New Roman" panose="02020603050405020304" pitchFamily="18" charset="0"/>
                </a:rPr>
                <a:t>епрозорі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 </a:t>
              </a: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пляшки з-під молочних та інших виробів, темно-синього та світло-коричневого кольору.</a:t>
              </a:r>
            </a:p>
          </p:txBody>
        </p:sp>
        <p:pic>
          <p:nvPicPr>
            <p:cNvPr id="7180" name="Picture 12" descr="1. Поліетилентерефталат (PETE/PET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42" y="413330"/>
              <a:ext cx="3220952" cy="21593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кутник 32"/>
            <p:cNvSpPr/>
            <p:nvPr/>
          </p:nvSpPr>
          <p:spPr>
            <a:xfrm>
              <a:off x="460578" y="2581660"/>
              <a:ext cx="25085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 err="1">
                  <a:solidFill>
                    <a:schemeClr val="accent5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Поліетилентерефтал</a:t>
              </a:r>
              <a:r>
                <a:rPr lang="uk-UA" dirty="0">
                  <a:solidFill>
                    <a:schemeClr val="accent5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 </a:t>
              </a:r>
              <a:endParaRPr lang="ru-RU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" name="Групувати 2"/>
          <p:cNvGrpSpPr/>
          <p:nvPr/>
        </p:nvGrpSpPr>
        <p:grpSpPr>
          <a:xfrm>
            <a:off x="433858" y="3941482"/>
            <a:ext cx="9180213" cy="2856670"/>
            <a:chOff x="267115" y="3860918"/>
            <a:chExt cx="9493460" cy="2856670"/>
          </a:xfrm>
        </p:grpSpPr>
        <p:sp>
          <p:nvSpPr>
            <p:cNvPr id="46" name="Прямокутник 45"/>
            <p:cNvSpPr/>
            <p:nvPr/>
          </p:nvSpPr>
          <p:spPr>
            <a:xfrm>
              <a:off x="3847741" y="4227379"/>
              <a:ext cx="5912834" cy="88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п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ляшки та флакони з-під засобів побутової хімії та молочних продуктів;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к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ришечки з-під пляшок із напоями.</a:t>
              </a:r>
              <a:endParaRPr lang="uk-UA" sz="1600" dirty="0"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45813" y="3939299"/>
              <a:ext cx="2396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>
                  <a:solidFill>
                    <a:schemeClr val="accent6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Переробляються</a:t>
              </a:r>
              <a:r>
                <a:rPr lang="uk-UA" b="1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:</a:t>
              </a:r>
              <a:endParaRPr lang="ru-RU" b="1" dirty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48" name="Прямокутник 47"/>
            <p:cNvSpPr/>
            <p:nvPr/>
          </p:nvSpPr>
          <p:spPr>
            <a:xfrm>
              <a:off x="3943816" y="5743176"/>
              <a:ext cx="496614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т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уби з-під косметики та зубної пасти;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к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онтейнери для їжі;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uk-UA" sz="1600" dirty="0">
                  <a:latin typeface="Roboto Condensed"/>
                  <a:ea typeface="Times New Roman" panose="02020603050405020304" pitchFamily="18" charset="0"/>
                </a:rPr>
                <a:t>д</a:t>
              </a:r>
              <a:r>
                <a:rPr lang="uk-UA" sz="1600" dirty="0" smtClean="0">
                  <a:latin typeface="Roboto Condensed"/>
                  <a:ea typeface="Times New Roman" panose="02020603050405020304" pitchFamily="18" charset="0"/>
                </a:rPr>
                <a:t>итячі іграшки.</a:t>
              </a:r>
              <a:r>
                <a:rPr lang="ru-RU" b="1" dirty="0">
                  <a:solidFill>
                    <a:srgbClr val="000000"/>
                  </a:solidFill>
                  <a:latin typeface="Roboto Condensed"/>
                </a:rPr>
                <a:t> </a:t>
              </a:r>
              <a:endParaRPr lang="ru-RU" dirty="0">
                <a:latin typeface="Roboto Condensed"/>
              </a:endParaRPr>
            </a:p>
          </p:txBody>
        </p:sp>
        <p:pic>
          <p:nvPicPr>
            <p:cNvPr id="49" name="Picture 14" descr="2. Поліетилен високої щільності (HDPE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5" y="3860918"/>
              <a:ext cx="3220952" cy="21955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Прямокутник 49"/>
            <p:cNvSpPr/>
            <p:nvPr/>
          </p:nvSpPr>
          <p:spPr>
            <a:xfrm>
              <a:off x="842747" y="6071257"/>
              <a:ext cx="20669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 smtClean="0">
                  <a:solidFill>
                    <a:schemeClr val="accent5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Поліетилен</a:t>
              </a:r>
            </a:p>
            <a:p>
              <a:pPr algn="ctr"/>
              <a:r>
                <a:rPr lang="uk-UA" dirty="0" smtClean="0">
                  <a:solidFill>
                    <a:schemeClr val="accent5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високої </a:t>
              </a:r>
              <a:r>
                <a:rPr lang="uk-UA" dirty="0">
                  <a:solidFill>
                    <a:schemeClr val="accent5">
                      <a:lumMod val="75000"/>
                    </a:schemeClr>
                  </a:solidFill>
                  <a:latin typeface="Roboto Condensed"/>
                  <a:ea typeface="Times New Roman" panose="02020603050405020304" pitchFamily="18" charset="0"/>
                </a:rPr>
                <a:t>щільності</a:t>
              </a:r>
              <a:endParaRPr lang="ru-RU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41608" y="5158401"/>
              <a:ext cx="51001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Н</a:t>
              </a:r>
              <a:r>
                <a:rPr lang="uk-UA" b="1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е переробляються: </a:t>
              </a:r>
            </a:p>
            <a:p>
              <a:r>
                <a:rPr lang="uk-UA" sz="1600" dirty="0" smtClean="0">
                  <a:solidFill>
                    <a:srgbClr val="C00000"/>
                  </a:solidFill>
                  <a:latin typeface="Roboto Condensed"/>
                  <a:ea typeface="Times New Roman" panose="02020603050405020304" pitchFamily="18" charset="0"/>
                </a:rPr>
                <a:t>(підлягають високотемпературному спалюванню)</a:t>
              </a:r>
              <a:endParaRPr lang="ru-RU" sz="1600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11977" y="771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пластику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4006360" y="1182457"/>
            <a:ext cx="54145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Труби, підвіконня, плінтуси, пластикові картки, віконні рами, клейонка, лінолеум, вінілові платівки, банери.</a:t>
            </a:r>
          </a:p>
          <a:p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Цей матеріал містить хлор. При нагріванні він виділяє високотоксичні сполуки, тому його переробка та спалювання небезпечні для довкілля.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7617" y="276801"/>
            <a:ext cx="302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</a:t>
            </a:r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 ПЕРЕРОБЛЯЮТЬСЯ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pic>
        <p:nvPicPr>
          <p:cNvPr id="8" name="Picture 14" descr="Восклицательный знак PNG прозрачный образ | PNG 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60" y="385148"/>
            <a:ext cx="258110" cy="68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4297617" y="578702"/>
            <a:ext cx="5518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</a:t>
            </a:r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 ПІДЛЯГАЮТЬ  ВИСОКОТЕМПЕРАТУРНОМУ </a:t>
            </a:r>
            <a:r>
              <a:rPr lang="uk-UA" sz="1600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СПАЛЮВАННЮ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grpSp>
        <p:nvGrpSpPr>
          <p:cNvPr id="13" name="Групувати 12"/>
          <p:cNvGrpSpPr/>
          <p:nvPr/>
        </p:nvGrpSpPr>
        <p:grpSpPr>
          <a:xfrm>
            <a:off x="175272" y="283791"/>
            <a:ext cx="3644298" cy="1866867"/>
            <a:chOff x="228049" y="232649"/>
            <a:chExt cx="3840828" cy="1926815"/>
          </a:xfrm>
        </p:grpSpPr>
        <p:pic>
          <p:nvPicPr>
            <p:cNvPr id="8198" name="Picture 6" descr="Різновиди ПВХ, їх виробництво і застосування - блог компанії ТІС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49" y="232649"/>
              <a:ext cx="3840828" cy="19268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3. Полівінілхлорид (PVC / V)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4" b="69931"/>
            <a:stretch/>
          </p:blipFill>
          <p:spPr bwMode="auto">
            <a:xfrm>
              <a:off x="3267013" y="910487"/>
              <a:ext cx="717746" cy="8571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кутник 13"/>
          <p:cNvSpPr/>
          <p:nvPr/>
        </p:nvSpPr>
        <p:spPr>
          <a:xfrm>
            <a:off x="973744" y="2155761"/>
            <a:ext cx="1921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Полівінілхлорид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 Condensed"/>
            </a:endParaRP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292962" y="3145142"/>
            <a:ext cx="3106284" cy="2226962"/>
            <a:chOff x="4297617" y="2090390"/>
            <a:chExt cx="5029200" cy="3409951"/>
          </a:xfrm>
        </p:grpSpPr>
        <p:pic>
          <p:nvPicPr>
            <p:cNvPr id="8204" name="Picture 12" descr="4. Поліетилен низької щільності (LDPE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617" y="2090390"/>
              <a:ext cx="5029200" cy="34099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Дослідження: пакети яких українських супермаркетів не відповідають вимогам ЄС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8" r="14912"/>
            <a:stretch/>
          </p:blipFill>
          <p:spPr bwMode="auto">
            <a:xfrm>
              <a:off x="6187662" y="3513316"/>
              <a:ext cx="2144830" cy="1987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Молоко у поліетиленових пакетах. Молоко з молока чи порошку? Маркування та  дизайн молочної упаковки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617" y="2090390"/>
              <a:ext cx="2275356" cy="16674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ПЛАСТИКОВЫЕ КРЫШКИ для бутылок, купить, цена, Чернигов, Киев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8"/>
            <a:stretch/>
          </p:blipFill>
          <p:spPr bwMode="auto">
            <a:xfrm>
              <a:off x="6521868" y="2090391"/>
              <a:ext cx="1707732" cy="14327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Стрейч-плівка – UGPS – Ukrainian Green Packaging Soluti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754" y="3757826"/>
              <a:ext cx="1685925" cy="16859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кутник 15"/>
          <p:cNvSpPr/>
          <p:nvPr/>
        </p:nvSpPr>
        <p:spPr>
          <a:xfrm>
            <a:off x="175272" y="5396653"/>
            <a:ext cx="329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Поліетилен</a:t>
            </a:r>
          </a:p>
          <a:p>
            <a:pPr algn="ctr"/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низької щільності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26" name="Прямокутник 25"/>
          <p:cNvSpPr/>
          <p:nvPr/>
        </p:nvSpPr>
        <p:spPr>
          <a:xfrm>
            <a:off x="3753010" y="3346383"/>
            <a:ext cx="60633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омерційні плівки (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стретч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-плівка, 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пупирка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»,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zip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-пакети,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паковання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з-під засобів особистої гігієни: туалетного паперу,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памперсів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тощо);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оліетиленові пакети («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кульочки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») всіх розмірів і кольорів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акети з-під молочних продуктів, поштових відправлень і ґрунту (чорні всередині)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ришечки з-під бутлів для води.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97350" y="3037170"/>
            <a:ext cx="235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3753010" y="5780782"/>
            <a:ext cx="6123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аковання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, маркування якого має значок «/» (наприклад, «C/LDPE»);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вакуумна плівка з-під продуктів харчування;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ахіли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8048" y="5249094"/>
            <a:ext cx="510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е переробляються: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(підлягають високотемпературному спалюванню)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/>
          <p:cNvSpPr/>
          <p:nvPr/>
        </p:nvSpPr>
        <p:spPr>
          <a:xfrm>
            <a:off x="3592405" y="500930"/>
            <a:ext cx="6021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Різнокольорові контейнери, кришечки, ємності з-під молочних виробів, відра, іграшки, тари для медикаментів, одноразові тари для ягід тощо.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592405" y="1981919"/>
            <a:ext cx="6394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Плівки-«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шуршики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 прозорі та кольорові без металевого та із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металевим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напилення всередині (марковані і немарковані, головне, щоб шурхотіли та не розтягувалися). 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3587378" y="3446850"/>
            <a:ext cx="618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ілий пінопласт (той, що кришиться на кульки), кольоровий або з кольоровими вкрапленнями;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аковання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біле та кольорове зі спіненого полістиролу;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д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итячі іграшки зі спіненого полістиролу;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оробочки від CD-дисків та касет.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602751" y="5445395"/>
            <a:ext cx="6538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розорі відерця й цупкі контейнери для продуктів і кулінарії;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ласичний одноразовий посуд;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л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егкі білі піддони для солодощів, нарізок (схожі на пінопласт);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с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таканчики з-під молочної продукції.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205865" y="196305"/>
            <a:ext cx="3224753" cy="2340586"/>
            <a:chOff x="61386" y="100087"/>
            <a:chExt cx="3484979" cy="2593313"/>
          </a:xfrm>
        </p:grpSpPr>
        <p:pic>
          <p:nvPicPr>
            <p:cNvPr id="10242" name="Picture 2" descr="https://blagos.com.ua/image/catalog/photo%20statya/polipropilen.jpe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6" y="100087"/>
              <a:ext cx="3484979" cy="2593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5. Поліпропілен (PP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57" b="59372"/>
            <a:stretch/>
          </p:blipFill>
          <p:spPr bwMode="auto">
            <a:xfrm>
              <a:off x="1501673" y="744436"/>
              <a:ext cx="866505" cy="9596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кутник 19"/>
          <p:cNvSpPr/>
          <p:nvPr/>
        </p:nvSpPr>
        <p:spPr>
          <a:xfrm>
            <a:off x="982137" y="2553500"/>
            <a:ext cx="1609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Поліпропілен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2405" y="3163882"/>
            <a:ext cx="224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2405" y="1432145"/>
            <a:ext cx="510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(підлягає високотемпературному спалюванню)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pic>
        <p:nvPicPr>
          <p:cNvPr id="10246" name="Picture 6" descr="6. Полістирол (P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3" y="3259561"/>
            <a:ext cx="2739319" cy="3124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/>
          <p:cNvSpPr/>
          <p:nvPr/>
        </p:nvSpPr>
        <p:spPr>
          <a:xfrm>
            <a:off x="1071449" y="6390793"/>
            <a:ext cx="139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Полістирол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5097" y="193122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5097" y="4908821"/>
            <a:ext cx="510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(підлягає високотемпературному спалюванню)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Cотовый поликарбонат Полигаль - купить цветной, прозрачный сотовый  поликарбонат Polygal в Киеве, Одессе | Цены на Prof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кутник 5"/>
          <p:cNvSpPr/>
          <p:nvPr/>
        </p:nvSpPr>
        <p:spPr>
          <a:xfrm>
            <a:off x="4550457" y="794830"/>
            <a:ext cx="34888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утлі з-під води;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CD-диски;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і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нші вироби з полікарбонату.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7" name="AutoShape 12" descr="Компакт диски , делают так !!! - YouTube"/>
          <p:cNvSpPr>
            <a:spLocks noChangeAspect="1" noChangeArrowheads="1"/>
          </p:cNvSpPr>
          <p:nvPr/>
        </p:nvSpPr>
        <p:spPr bwMode="auto">
          <a:xfrm>
            <a:off x="456020" y="34667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 Condensed"/>
            </a:endParaRPr>
          </a:p>
        </p:txBody>
      </p:sp>
      <p:grpSp>
        <p:nvGrpSpPr>
          <p:cNvPr id="8" name="Групувати 7"/>
          <p:cNvGrpSpPr/>
          <p:nvPr/>
        </p:nvGrpSpPr>
        <p:grpSpPr>
          <a:xfrm>
            <a:off x="456020" y="428596"/>
            <a:ext cx="3802471" cy="2272937"/>
            <a:chOff x="547461" y="488632"/>
            <a:chExt cx="3966514" cy="2409677"/>
          </a:xfrm>
        </p:grpSpPr>
        <p:pic>
          <p:nvPicPr>
            <p:cNvPr id="11266" name="Picture 2" descr="7. Інші види пластмас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61" y="488632"/>
              <a:ext cx="3963579" cy="24096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кутник 3"/>
            <p:cNvSpPr/>
            <p:nvPr/>
          </p:nvSpPr>
          <p:spPr>
            <a:xfrm>
              <a:off x="737963" y="1508802"/>
              <a:ext cx="659050" cy="407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b="1" cap="all" dirty="0">
                  <a:solidFill>
                    <a:schemeClr val="accent6">
                      <a:lumMod val="75000"/>
                    </a:schemeClr>
                  </a:solidFill>
                  <a:latin typeface="Roboto Condensed"/>
                  <a:cs typeface="Arial" panose="020B0604020202020204" pitchFamily="34" charset="0"/>
                </a:rPr>
                <a:t>PC</a:t>
              </a:r>
              <a:endParaRPr lang="en-US" sz="1900" b="1" i="0" cap="all" dirty="0">
                <a:solidFill>
                  <a:schemeClr val="accent6">
                    <a:lumMod val="75000"/>
                  </a:schemeClr>
                </a:solidFill>
                <a:effectLst/>
                <a:latin typeface="Roboto Condensed"/>
                <a:cs typeface="Arial" panose="020B0604020202020204" pitchFamily="34" charset="0"/>
              </a:endParaRPr>
            </a:p>
          </p:txBody>
        </p:sp>
        <p:pic>
          <p:nvPicPr>
            <p:cNvPr id="11274" name="Picture 10" descr="Cотовый поликарбонат Polygal (Полигаль)  - profil.ua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281" y="1508803"/>
              <a:ext cx="1092694" cy="13658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4" name="Picture 20" descr="Dvd диск - Сток картинки - iSt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25" y="2016672"/>
              <a:ext cx="758488" cy="758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кутник 8"/>
          <p:cNvSpPr/>
          <p:nvPr/>
        </p:nvSpPr>
        <p:spPr>
          <a:xfrm>
            <a:off x="1730585" y="2710439"/>
            <a:ext cx="163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Полікарбонат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9169" y="1775596"/>
            <a:ext cx="510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(підлягає високотемпературному спалюванню)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626025" y="2371641"/>
            <a:ext cx="3727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Roboto Condensed"/>
                <a:ea typeface="Times New Roman" panose="02020603050405020304" pitchFamily="18" charset="0"/>
              </a:rPr>
              <a:t>Вироби</a:t>
            </a:r>
            <a:r>
              <a:rPr lang="ru-RU" sz="1600" dirty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latin typeface="Roboto Condensed"/>
                <a:ea typeface="Times New Roman" panose="02020603050405020304" pitchFamily="18" charset="0"/>
              </a:rPr>
              <a:t>із</a:t>
            </a:r>
            <a:r>
              <a:rPr lang="ru-RU" sz="1600" dirty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latin typeface="Roboto Condensed"/>
                <a:ea typeface="Times New Roman" panose="02020603050405020304" pitchFamily="18" charset="0"/>
              </a:rPr>
              <a:t>маркуванням</a:t>
            </a:r>
            <a:r>
              <a:rPr lang="ru-RU" sz="1600" dirty="0">
                <a:latin typeface="Roboto Condensed"/>
                <a:ea typeface="Times New Roman" panose="02020603050405020304" pitchFamily="18" charset="0"/>
              </a:rPr>
              <a:t> «7 </a:t>
            </a:r>
            <a:r>
              <a:rPr lang="en-US" sz="1600" dirty="0">
                <a:latin typeface="Roboto Condensed"/>
                <a:ea typeface="Times New Roman" panose="02020603050405020304" pitchFamily="18" charset="0"/>
              </a:rPr>
              <a:t>OTHER</a:t>
            </a:r>
            <a:r>
              <a:rPr lang="en-US" sz="1600" dirty="0" smtClean="0">
                <a:latin typeface="Roboto Condensed"/>
                <a:ea typeface="Times New Roman" panose="02020603050405020304" pitchFamily="18" charset="0"/>
              </a:rPr>
              <a:t>»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.</a:t>
            </a:r>
            <a:endParaRPr lang="en-US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623079" y="4081259"/>
            <a:ext cx="4917426" cy="183127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solidFill>
                  <a:schemeClr val="accent2"/>
                </a:solidFill>
                <a:latin typeface="Roboto Condensed"/>
                <a:cs typeface="Arial" panose="020B0604020202020204" pitchFamily="34" charset="0"/>
              </a:rPr>
              <a:t>ВАЖЛИВО: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пластик для подальшої переробки необхідно</a:t>
            </a:r>
          </a:p>
          <a:p>
            <a:pPr>
              <a:spcAft>
                <a:spcPts val="600"/>
              </a:spcAft>
            </a:pPr>
            <a:r>
              <a:rPr lang="uk-UA" sz="1600" dirty="0" smtClean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     вимити </a:t>
            </a:r>
            <a:r>
              <a:rPr lang="uk-UA" sz="1600" dirty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та висушити;</a:t>
            </a:r>
            <a:endParaRPr lang="ru-RU" sz="1600" dirty="0">
              <a:solidFill>
                <a:schemeClr val="tx1"/>
              </a:solidFill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зняти кришечки, етикетки та наліпки;</a:t>
            </a:r>
            <a:endParaRPr lang="ru-RU" sz="1600" dirty="0">
              <a:solidFill>
                <a:schemeClr val="tx1"/>
              </a:solidFill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стиснути пляшки, щоб вони займали менше </a:t>
            </a:r>
            <a:r>
              <a:rPr lang="uk-UA" sz="1600" dirty="0" smtClean="0"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rPr>
              <a:t>місця.</a:t>
            </a:r>
            <a:endParaRPr lang="ru-RU" sz="1600" dirty="0">
              <a:solidFill>
                <a:schemeClr val="tx1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7104410" y="4933081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0457" y="387836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b="11244"/>
          <a:stretch/>
        </p:blipFill>
        <p:spPr>
          <a:xfrm>
            <a:off x="926150" y="3466713"/>
            <a:ext cx="2859396" cy="29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141753" y="1124507"/>
            <a:ext cx="532447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гофрокартон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аперовий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мікс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(газети, книжки (без твердої обкладинки), журнали, офісний білий папір, зошити, альбоми і всі інші паперові вироби).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518570" y="2880108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Папір</a:t>
            </a:r>
            <a:endParaRPr lang="uk-UA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236514" y="3105610"/>
            <a:ext cx="541722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н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аклейки, шпалери, фотопапір;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алька, серветки, туалетний папір;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т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ермопапір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(квитки транспортні та концертні,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паркувальні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талони, магазинні чеки), пергамент;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яєчні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лотки.</a:t>
            </a: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349283" y="906160"/>
            <a:ext cx="3471119" cy="1963720"/>
            <a:chOff x="270885" y="297567"/>
            <a:chExt cx="3471119" cy="1963720"/>
          </a:xfrm>
        </p:grpSpPr>
        <p:pic>
          <p:nvPicPr>
            <p:cNvPr id="14338" name="Picture 2" descr="Куда сдавать макулатуру, сколько денег можно получить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9" t="31554"/>
            <a:stretch/>
          </p:blipFill>
          <p:spPr bwMode="auto">
            <a:xfrm>
              <a:off x="270885" y="297567"/>
              <a:ext cx="3471119" cy="19637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t="18781" r="77055" b="59651"/>
            <a:stretch/>
          </p:blipFill>
          <p:spPr>
            <a:xfrm>
              <a:off x="349770" y="357641"/>
              <a:ext cx="783772" cy="94052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02292" y="8352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паперу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4368644" y="5070187"/>
            <a:ext cx="4950569" cy="126188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ВАЖЛИВО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Roboto Condensed"/>
                <a:cs typeface="Arial" panose="020B0604020202020204" pitchFamily="34" charset="0"/>
              </a:rPr>
              <a:t>:</a:t>
            </a:r>
          </a:p>
          <a:p>
            <a:r>
              <a:rPr lang="uk-UA" sz="1600" dirty="0">
                <a:solidFill>
                  <a:schemeClr val="dk1"/>
                </a:solidFill>
                <a:latin typeface="Roboto Condensed"/>
                <a:cs typeface="Arial" panose="020B0604020202020204" pitchFamily="34" charset="0"/>
              </a:rPr>
              <a:t>П</a:t>
            </a:r>
            <a:r>
              <a:rPr lang="uk-UA" sz="1600" dirty="0" smtClean="0">
                <a:solidFill>
                  <a:schemeClr val="dk1"/>
                </a:solidFill>
                <a:latin typeface="Roboto Condensed"/>
                <a:cs typeface="Arial" panose="020B0604020202020204" pitchFamily="34" charset="0"/>
              </a:rPr>
              <a:t>еред </a:t>
            </a:r>
            <a:r>
              <a:rPr lang="uk-UA" sz="1600" dirty="0">
                <a:solidFill>
                  <a:schemeClr val="dk1"/>
                </a:solidFill>
                <a:latin typeface="Roboto Condensed"/>
                <a:cs typeface="Arial" panose="020B0604020202020204" pitchFamily="34" charset="0"/>
              </a:rPr>
              <a:t>тим як викинути папір переконайся у його чистоті і компактності</a:t>
            </a:r>
            <a:r>
              <a:rPr lang="ru-UA" sz="1600" dirty="0" smtClean="0">
                <a:solidFill>
                  <a:schemeClr val="dk1"/>
                </a:solidFill>
                <a:latin typeface="Roboto Condensed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Roboto Condensed"/>
              <a:cs typeface="Arial" panose="020B0604020202020204" pitchFamily="34" charset="0"/>
            </a:endParaRPr>
          </a:p>
          <a:p>
            <a:endParaRPr lang="uk-UA" sz="1600" dirty="0">
              <a:solidFill>
                <a:schemeClr val="dk1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1760" y="797133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093" y="2476351"/>
            <a:ext cx="510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  <a:p>
            <a:r>
              <a:rPr lang="uk-UA" sz="1600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(підлягає високотемпературному спалюванню)</a:t>
            </a:r>
            <a:endParaRPr lang="ru-RU" sz="1600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b="11987"/>
          <a:stretch/>
        </p:blipFill>
        <p:spPr>
          <a:xfrm>
            <a:off x="583477" y="3735965"/>
            <a:ext cx="2922363" cy="28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64419" y="4403812"/>
            <a:ext cx="5019403" cy="183127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accent2"/>
                </a:solidFill>
                <a:latin typeface="Roboto Condensed"/>
                <a:cs typeface="Arial" panose="020B0604020202020204" pitchFamily="34" charset="0"/>
              </a:rPr>
              <a:t>ВАЖЛИВО: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600" dirty="0" smtClean="0">
                <a:latin typeface="Roboto Condensed"/>
                <a:cs typeface="Arial" panose="020B0604020202020204" pitchFamily="34" charset="0"/>
              </a:rPr>
              <a:t>кришечки 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можете не знімати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cs typeface="Arial" panose="020B0604020202020204" pitchFamily="34" charset="0"/>
              </a:rPr>
              <a:t>с</a:t>
            </a:r>
            <a:r>
              <a:rPr lang="uk-UA" sz="1600" dirty="0" smtClean="0">
                <a:latin typeface="Roboto Condensed"/>
                <a:cs typeface="Arial" panose="020B0604020202020204" pitchFamily="34" charset="0"/>
              </a:rPr>
              <a:t>тискайте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паковання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, щоб воно займало менше місця</a:t>
            </a:r>
            <a:endParaRPr lang="ru-UA" sz="1600" dirty="0">
              <a:latin typeface="Roboto Condensed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Tetra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Pak</a:t>
            </a:r>
            <a:r>
              <a:rPr lang="ru-UA" sz="1600" dirty="0">
                <a:latin typeface="Roboto Condensed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Pure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Pack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Elo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 </a:t>
            </a:r>
            <a:r>
              <a:rPr lang="uk-UA" sz="1600" dirty="0" err="1">
                <a:latin typeface="Roboto Condensed"/>
                <a:cs typeface="Arial" panose="020B0604020202020204" pitchFamily="34" charset="0"/>
              </a:rPr>
              <a:t>Pak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 та </a:t>
            </a:r>
            <a:r>
              <a:rPr lang="uk-UA" sz="1600" dirty="0" smtClean="0">
                <a:latin typeface="Roboto Condensed"/>
                <a:cs typeface="Arial" panose="020B0604020202020204" pitchFamily="34" charset="0"/>
              </a:rPr>
              <a:t>горнятка з-під кави сортуємо </a:t>
            </a:r>
            <a:r>
              <a:rPr lang="uk-UA" sz="1600" dirty="0">
                <a:latin typeface="Roboto Condensed"/>
                <a:cs typeface="Arial" panose="020B0604020202020204" pitchFamily="34" charset="0"/>
              </a:rPr>
              <a:t>як пластик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160778" y="3244702"/>
            <a:ext cx="277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Комбіноване </a:t>
            </a:r>
            <a:r>
              <a:rPr lang="uk-UA" dirty="0" err="1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паковання</a:t>
            </a:r>
            <a:endParaRPr lang="uk-UA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pic>
        <p:nvPicPr>
          <p:cNvPr id="1028" name="Picture 4" descr="https://s.032.ua/section/newsInText/upload/images/news/intext/000/051/841/tetra-pak_5e5fbe82d3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30676" b="7389"/>
          <a:stretch/>
        </p:blipFill>
        <p:spPr bwMode="auto">
          <a:xfrm>
            <a:off x="6405181" y="2937769"/>
            <a:ext cx="2547234" cy="37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увати 8"/>
          <p:cNvGrpSpPr/>
          <p:nvPr/>
        </p:nvGrpSpPr>
        <p:grpSpPr>
          <a:xfrm>
            <a:off x="551892" y="1071887"/>
            <a:ext cx="3941808" cy="2155677"/>
            <a:chOff x="307975" y="297315"/>
            <a:chExt cx="3941808" cy="2155677"/>
          </a:xfrm>
        </p:grpSpPr>
        <p:pic>
          <p:nvPicPr>
            <p:cNvPr id="1030" name="Picture 6" descr="Калужанам предложат отдельно утилизировать упаковку Тетра Пак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297315"/>
              <a:ext cx="3941808" cy="21556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6" t="32066" r="77143" b="47773"/>
            <a:stretch/>
          </p:blipFill>
          <p:spPr>
            <a:xfrm>
              <a:off x="3291840" y="378628"/>
              <a:ext cx="809898" cy="10447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Прямокутник 9"/>
          <p:cNvSpPr/>
          <p:nvPr/>
        </p:nvSpPr>
        <p:spPr>
          <a:xfrm>
            <a:off x="4923973" y="1353890"/>
            <a:ext cx="46269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Паковання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з-під соків, молочних виробів тощо з маркуванням 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Tetra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Pak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»,</a:t>
            </a:r>
          </a:p>
          <a:p>
            <a:pPr>
              <a:spcAft>
                <a:spcPts val="600"/>
              </a:spcAft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    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Pure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Pack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», «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Elo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Pak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»;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«Паперові» стаканчики та контейнери з-під доставки їжі.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892" y="155997"/>
            <a:ext cx="889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комбінованого </a:t>
            </a:r>
            <a:r>
              <a:rPr lang="uk-UA" sz="2800" b="1" dirty="0" err="1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паковання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0697" y="993616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4016650" y="1117166"/>
            <a:ext cx="5702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удь-яких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кольорів цілі та биті </a:t>
            </a:r>
            <a:r>
              <a:rPr lang="ru-UA" sz="1600" dirty="0">
                <a:latin typeface="Roboto Condensed"/>
                <a:ea typeface="Times New Roman" panose="02020603050405020304" pitchFamily="18" charset="0"/>
              </a:rPr>
              <a:t>пляшки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 з-під напоїв, ліків, косметики;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анки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з-під консервації;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осуд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в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іконне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(листове) скло.</a:t>
            </a:r>
            <a:endParaRPr lang="ru-RU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8" name="AutoShape 2" descr="Вивіз побутового сміття (ТПВ) в Києві, найкраща ціна - Крамар Е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увати 11"/>
          <p:cNvGrpSpPr/>
          <p:nvPr/>
        </p:nvGrpSpPr>
        <p:grpSpPr>
          <a:xfrm>
            <a:off x="621409" y="874542"/>
            <a:ext cx="2953385" cy="2216346"/>
            <a:chOff x="582295" y="385700"/>
            <a:chExt cx="2953385" cy="2216346"/>
          </a:xfrm>
        </p:grpSpPr>
        <p:pic>
          <p:nvPicPr>
            <p:cNvPr id="18436" name="Picture 4" descr="Вивіз побутового сміття (ТПВ) в Києві, найкраща ціна - Крамар ЕКО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95" y="385700"/>
              <a:ext cx="2953385" cy="22163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Сортуй правильно скло: відео-інструкція | Рубрик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090" y="1680600"/>
              <a:ext cx="1237796" cy="84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5" t="33629" r="76527" b="46835"/>
            <a:stretch/>
          </p:blipFill>
          <p:spPr>
            <a:xfrm>
              <a:off x="634547" y="429245"/>
              <a:ext cx="858388" cy="966653"/>
            </a:xfrm>
            <a:prstGeom prst="rect">
              <a:avLst/>
            </a:prstGeom>
          </p:spPr>
        </p:pic>
      </p:grpSp>
      <p:sp>
        <p:nvSpPr>
          <p:cNvPr id="17" name="Прямокутник 16"/>
          <p:cNvSpPr/>
          <p:nvPr/>
        </p:nvSpPr>
        <p:spPr>
          <a:xfrm>
            <a:off x="1673580" y="2738860"/>
            <a:ext cx="723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Скло</a:t>
            </a:r>
            <a:endParaRPr lang="uk-UA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1199" y="816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скла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7"/>
          <a:stretch/>
        </p:blipFill>
        <p:spPr>
          <a:xfrm>
            <a:off x="488500" y="3479103"/>
            <a:ext cx="3048000" cy="29522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16651" y="770716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046624" y="2486304"/>
            <a:ext cx="263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</p:txBody>
      </p:sp>
      <p:sp>
        <p:nvSpPr>
          <p:cNvPr id="21" name="Прямокутник 20"/>
          <p:cNvSpPr/>
          <p:nvPr/>
        </p:nvSpPr>
        <p:spPr>
          <a:xfrm>
            <a:off x="3955693" y="2803385"/>
            <a:ext cx="23136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фарбоване скло;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лампочки;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термометри;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кераміку;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дзеркала;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кришталь;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лінзи;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ампули;</a:t>
            </a:r>
          </a:p>
        </p:txBody>
      </p:sp>
      <p:sp>
        <p:nvSpPr>
          <p:cNvPr id="22" name="Прямокутник 21"/>
          <p:cNvSpPr/>
          <p:nvPr/>
        </p:nvSpPr>
        <p:spPr>
          <a:xfrm>
            <a:off x="6035836" y="2820318"/>
            <a:ext cx="34565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жаростійке скло </a:t>
            </a:r>
            <a:r>
              <a:rPr lang="uk-UA" dirty="0" smtClean="0"/>
              <a:t>–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термостійкий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посуд, зокрема для мікрохвильової печі;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ударостійке скло </a:t>
            </a:r>
            <a:r>
              <a:rPr lang="uk-UA" dirty="0"/>
              <a:t>–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скло від смартфонів і планшетів;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армоване скло.</a:t>
            </a:r>
          </a:p>
        </p:txBody>
      </p:sp>
      <p:sp>
        <p:nvSpPr>
          <p:cNvPr id="23" name="Прямокутник 22"/>
          <p:cNvSpPr/>
          <p:nvPr/>
        </p:nvSpPr>
        <p:spPr>
          <a:xfrm>
            <a:off x="3955694" y="4924329"/>
            <a:ext cx="5763072" cy="1779974"/>
          </a:xfrm>
          <a:prstGeom prst="rect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solidFill>
                  <a:srgbClr val="008000"/>
                </a:solidFill>
                <a:latin typeface="Roboto Condensed"/>
                <a:ea typeface="Times New Roman" panose="02020603050405020304" pitchFamily="18" charset="0"/>
              </a:rPr>
              <a:t>ВАЖЛИВО</a:t>
            </a:r>
            <a:r>
              <a:rPr lang="uk-UA" dirty="0">
                <a:solidFill>
                  <a:srgbClr val="008000"/>
                </a:solidFill>
                <a:latin typeface="Roboto Condensed"/>
                <a:ea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скляні пляшки і банки повинні бути вимиті і висушені;</a:t>
            </a:r>
            <a:endParaRPr lang="ru-RU" sz="1600" dirty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зняті кришечки з усього скла;</a:t>
            </a:r>
            <a:endParaRPr lang="ru-RU" sz="1600" dirty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гострі частини скляних виробів (склобій) обов’язково потрібно упакувати в картон і за потреби обгорнути </a:t>
            </a: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стретч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-плівкою.</a:t>
            </a:r>
            <a:endParaRPr lang="ru-RU" sz="1600" dirty="0">
              <a:latin typeface="Roboto Condense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b3b068c495.cbaul-cdnwnd.com/f1d9ffdb75d6040a1e4bf8b6536bb277/200000234-5d3d65e36f/%D0%96%D0%B5%D1%80%D1%81%D1%82%D1%8F%D0%BD%D1%96%20%D0%B1%D0%BB%D1%8F%D1%88%D0%B0%D0%BD%D0%BA%D0%B8%20%D1%82%D0%B0%20%D0%BA%D1%80%D0%B8%D1%88%D0%BA%D0%B8.jpg?ph=b3b068c4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увати 7"/>
          <p:cNvGrpSpPr/>
          <p:nvPr/>
        </p:nvGrpSpPr>
        <p:grpSpPr>
          <a:xfrm>
            <a:off x="391886" y="713241"/>
            <a:ext cx="3535681" cy="2238102"/>
            <a:chOff x="1471748" y="731521"/>
            <a:chExt cx="3892733" cy="254290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0" t="28628" r="21143" b="25736"/>
            <a:stretch/>
          </p:blipFill>
          <p:spPr>
            <a:xfrm>
              <a:off x="1471748" y="731521"/>
              <a:ext cx="3892733" cy="25429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5" t="25033" r="21582" b="29956"/>
            <a:stretch/>
          </p:blipFill>
          <p:spPr>
            <a:xfrm>
              <a:off x="3418114" y="766356"/>
              <a:ext cx="1907178" cy="25080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34879" r="77231" b="41522"/>
            <a:stretch/>
          </p:blipFill>
          <p:spPr>
            <a:xfrm>
              <a:off x="1559624" y="786147"/>
              <a:ext cx="905691" cy="1314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Прямокутник 9"/>
          <p:cNvSpPr/>
          <p:nvPr/>
        </p:nvSpPr>
        <p:spPr>
          <a:xfrm>
            <a:off x="4127127" y="837242"/>
            <a:ext cx="54920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ж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ерстяні бляшанки з-під продуктів харчування та лакофарбових виробів, а також кришечки, кришки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з-під скляних банок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а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люмінієві бляшанки з-під-консервів і напоїв, туби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та кришечки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ф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ольга й </a:t>
            </a:r>
            <a:r>
              <a:rPr lang="uk-UA" sz="1600" dirty="0" err="1" smtClean="0">
                <a:latin typeface="Roboto Condensed"/>
                <a:ea typeface="Times New Roman" panose="02020603050405020304" pitchFamily="18" charset="0"/>
              </a:rPr>
              <a:t>паковання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 з фольги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обутовий метал (каструлі, сковорідки, цвяхи тощо);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орожні касети для фотоплівок</a:t>
            </a:r>
            <a:r>
              <a:rPr lang="ru-UA" sz="1600" dirty="0" smtClean="0">
                <a:latin typeface="Roboto Condensed"/>
                <a:ea typeface="Times New Roman" panose="02020603050405020304" pitchFamily="18" charset="0"/>
              </a:rPr>
              <a:t>;</a:t>
            </a:r>
            <a:endParaRPr lang="uk-UA" sz="1600" dirty="0" smtClean="0"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а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ерозольні балончики;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у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ламки пристроїв, ножиць, ручок.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180926" y="3760999"/>
            <a:ext cx="4953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ф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ольга із залишками їжі;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а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ерозольні балончики з кришечками і пластиковими розпилювачами;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н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ебезпечні відходи (батарейки, акумулятори).</a:t>
            </a:r>
            <a:endParaRPr lang="uk-UA" sz="1600" dirty="0"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1584238" y="2979439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Метал</a:t>
            </a:r>
            <a:endParaRPr lang="uk-UA" dirty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8858" y="-6389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металу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6354" y="528575"/>
            <a:ext cx="23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Переробляються: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4171949" y="3417565"/>
            <a:ext cx="263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Не переробляються: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5857" b="9987"/>
          <a:stretch/>
        </p:blipFill>
        <p:spPr>
          <a:xfrm>
            <a:off x="762950" y="3523614"/>
            <a:ext cx="2562497" cy="2963091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4180926" y="4937234"/>
            <a:ext cx="5494527" cy="171585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solidFill>
                  <a:schemeClr val="accent4"/>
                </a:solidFill>
                <a:latin typeface="Roboto Condensed"/>
                <a:ea typeface="Times New Roman" panose="02020603050405020304" pitchFamily="18" charset="0"/>
              </a:rPr>
              <a:t>ВАЖЛИВО</a:t>
            </a:r>
            <a:r>
              <a:rPr lang="uk-UA" dirty="0">
                <a:solidFill>
                  <a:schemeClr val="accent4"/>
                </a:solidFill>
                <a:latin typeface="Roboto Condensed"/>
                <a:ea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перед викиданням металеву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тару 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необхідно помити, висушити та по можливості зім'яти;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за потреби відрізнити жерсть від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алюмінію можливо перевіривши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їх магнітом, </a:t>
            </a:r>
            <a:r>
              <a:rPr lang="uk-UA" sz="1600" dirty="0" smtClean="0">
                <a:latin typeface="Roboto Condensed"/>
                <a:ea typeface="Times New Roman" panose="02020603050405020304" pitchFamily="18" charset="0"/>
              </a:rPr>
              <a:t>закріпленим 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на контейнері. Жерсть </a:t>
            </a:r>
            <a:r>
              <a:rPr lang="uk-UA" sz="1600" dirty="0" err="1">
                <a:latin typeface="Roboto Condensed"/>
                <a:ea typeface="Times New Roman" panose="02020603050405020304" pitchFamily="18" charset="0"/>
              </a:rPr>
              <a:t>магнітиться</a:t>
            </a:r>
            <a:r>
              <a:rPr lang="uk-UA" sz="1600" dirty="0">
                <a:latin typeface="Roboto Condensed"/>
                <a:ea typeface="Times New Roman" panose="02020603050405020304" pitchFamily="18" charset="0"/>
              </a:rPr>
              <a:t>, алюміній — ні.</a:t>
            </a:r>
          </a:p>
        </p:txBody>
      </p:sp>
    </p:spTree>
    <p:extLst>
      <p:ext uri="{BB962C8B-B14F-4D97-AF65-F5344CB8AC3E}">
        <p14:creationId xmlns:p14="http://schemas.microsoft.com/office/powerpoint/2010/main" val="9611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 сполучна лінія 13"/>
          <p:cNvCxnSpPr/>
          <p:nvPr/>
        </p:nvCxnSpPr>
        <p:spPr>
          <a:xfrm flipV="1">
            <a:off x="5246646" y="3345014"/>
            <a:ext cx="268941" cy="3316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78354" y="976358"/>
            <a:ext cx="32134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У середньому кожен українець продукує 300-350 кг</a:t>
            </a:r>
          </a:p>
          <a:p>
            <a:r>
              <a:rPr lang="uk-UA" sz="15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</a:rPr>
              <a:t>побутового сміття на рік</a:t>
            </a:r>
            <a:endParaRPr lang="ru-RU" sz="1500" b="1" dirty="0">
              <a:solidFill>
                <a:schemeClr val="accent5">
                  <a:lumMod val="75000"/>
                </a:schemeClr>
              </a:solidFill>
              <a:latin typeface="Roboto Condense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06591">
            <a:off x="1872145" y="2464294"/>
            <a:ext cx="4212350" cy="2812123"/>
          </a:xfrm>
          <a:prstGeom prst="rect">
            <a:avLst/>
          </a:prstGeom>
          <a:ln w="19050"/>
        </p:spPr>
      </p:pic>
      <p:cxnSp>
        <p:nvCxnSpPr>
          <p:cNvPr id="18" name="Пряма сполучна лінія 17"/>
          <p:cNvCxnSpPr/>
          <p:nvPr/>
        </p:nvCxnSpPr>
        <p:spPr>
          <a:xfrm>
            <a:off x="5515343" y="3342777"/>
            <a:ext cx="1620000" cy="44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30706" y="4235122"/>
            <a:ext cx="17226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1500" b="1" dirty="0">
                <a:latin typeface="Roboto Condensed"/>
              </a:rPr>
              <a:t>5</a:t>
            </a:r>
            <a:r>
              <a:rPr lang="uk-UA" sz="1500" b="1" dirty="0" smtClean="0">
                <a:latin typeface="Roboto Condensed"/>
              </a:rPr>
              <a:t>,5 тис. </a:t>
            </a:r>
            <a:r>
              <a:rPr lang="uk-UA" sz="1500" dirty="0" smtClean="0">
                <a:latin typeface="Roboto Condensed"/>
              </a:rPr>
              <a:t>санкціонованих сміттєзвалищ </a:t>
            </a:r>
            <a:endParaRPr lang="ru-RU" sz="1500" dirty="0">
              <a:latin typeface="Roboto Condense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0378" y="5515408"/>
            <a:ext cx="13984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1500" b="1" dirty="0" smtClean="0">
                <a:latin typeface="Roboto Condensed"/>
              </a:rPr>
              <a:t>27</a:t>
            </a:r>
            <a:r>
              <a:rPr lang="uk-UA" sz="1500" b="1" dirty="0" smtClean="0">
                <a:latin typeface="Roboto Condensed"/>
              </a:rPr>
              <a:t> тис.</a:t>
            </a:r>
          </a:p>
          <a:p>
            <a:r>
              <a:rPr lang="uk-UA" sz="1500" dirty="0" smtClean="0">
                <a:latin typeface="Roboto Condensed"/>
              </a:rPr>
              <a:t>стихійних сміттєзвалищ </a:t>
            </a:r>
            <a:endParaRPr lang="ru-RU" sz="1500" dirty="0">
              <a:latin typeface="Roboto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14351" y="1446798"/>
            <a:ext cx="20752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1500" b="1" dirty="0" smtClean="0">
                <a:latin typeface="Roboto Condensed"/>
              </a:rPr>
              <a:t>14%</a:t>
            </a:r>
            <a:endParaRPr lang="uk-UA" sz="1500" b="1" dirty="0">
              <a:solidFill>
                <a:schemeClr val="accent2"/>
              </a:solidFill>
              <a:latin typeface="Roboto Condensed"/>
            </a:endParaRPr>
          </a:p>
          <a:p>
            <a:r>
              <a:rPr lang="uk-UA" sz="1500" dirty="0" smtClean="0">
                <a:latin typeface="Roboto Condensed"/>
              </a:rPr>
              <a:t>сміттєзвалищ</a:t>
            </a:r>
          </a:p>
          <a:p>
            <a:r>
              <a:rPr lang="uk-UA" sz="1500" dirty="0" smtClean="0">
                <a:latin typeface="Roboto Condensed"/>
              </a:rPr>
              <a:t>не відповідають </a:t>
            </a:r>
            <a:r>
              <a:rPr lang="uk-UA" sz="1500" dirty="0">
                <a:latin typeface="Roboto Condensed"/>
              </a:rPr>
              <a:t>н</a:t>
            </a:r>
            <a:r>
              <a:rPr lang="uk-UA" sz="1500" dirty="0" smtClean="0">
                <a:latin typeface="Roboto Condensed"/>
              </a:rPr>
              <a:t>ормам екологічної безпеки</a:t>
            </a:r>
            <a:endParaRPr lang="uk-UA" sz="1500" dirty="0">
              <a:latin typeface="Roboto Condensed"/>
            </a:endParaRPr>
          </a:p>
        </p:txBody>
      </p:sp>
      <p:cxnSp>
        <p:nvCxnSpPr>
          <p:cNvPr id="30" name="Пряма сполучна лінія 29"/>
          <p:cNvCxnSpPr/>
          <p:nvPr/>
        </p:nvCxnSpPr>
        <p:spPr>
          <a:xfrm flipV="1">
            <a:off x="2674122" y="4124957"/>
            <a:ext cx="268941" cy="3316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 сполучна лінія 30"/>
          <p:cNvCxnSpPr/>
          <p:nvPr/>
        </p:nvCxnSpPr>
        <p:spPr>
          <a:xfrm>
            <a:off x="949382" y="4442073"/>
            <a:ext cx="1742771" cy="44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19564" y="4988132"/>
            <a:ext cx="234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 smtClean="0">
                <a:solidFill>
                  <a:schemeClr val="accent1"/>
                </a:solidFill>
                <a:latin typeface="Roboto Condensed"/>
              </a:rPr>
              <a:t>1</a:t>
            </a:r>
            <a:r>
              <a:rPr lang="ru-UA" sz="2500" b="1" dirty="0" smtClean="0">
                <a:solidFill>
                  <a:schemeClr val="accent1"/>
                </a:solidFill>
                <a:latin typeface="Roboto Condensed"/>
              </a:rPr>
              <a:t>%</a:t>
            </a:r>
            <a:endParaRPr lang="uk-UA" sz="2500" b="1" dirty="0" smtClean="0">
              <a:solidFill>
                <a:schemeClr val="accent1"/>
              </a:solidFill>
              <a:latin typeface="Roboto Condensed"/>
            </a:endParaRPr>
          </a:p>
          <a:p>
            <a:r>
              <a:rPr lang="uk-UA" sz="1500" dirty="0" smtClean="0">
                <a:latin typeface="Roboto Condensed"/>
              </a:rPr>
              <a:t>спалюються на сміттєспалювальному заводі «Енергія» (Київ)</a:t>
            </a:r>
            <a:endParaRPr lang="uk-UA" sz="1500" dirty="0">
              <a:latin typeface="Roboto Condensed"/>
            </a:endParaRP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252125" y="4577640"/>
            <a:ext cx="2287552" cy="1866791"/>
            <a:chOff x="-1124527" y="2705283"/>
            <a:chExt cx="3581979" cy="2449423"/>
          </a:xfrm>
        </p:grpSpPr>
        <p:grpSp>
          <p:nvGrpSpPr>
            <p:cNvPr id="33" name="Групувати 32"/>
            <p:cNvGrpSpPr/>
            <p:nvPr/>
          </p:nvGrpSpPr>
          <p:grpSpPr>
            <a:xfrm>
              <a:off x="-1124527" y="2770094"/>
              <a:ext cx="3514165" cy="2384612"/>
              <a:chOff x="5315803" y="1549951"/>
              <a:chExt cx="3514165" cy="2384612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68" t="48907" r="31823" b="27437"/>
              <a:stretch/>
            </p:blipFill>
            <p:spPr>
              <a:xfrm>
                <a:off x="5315803" y="1549951"/>
                <a:ext cx="3514165" cy="2384611"/>
              </a:xfrm>
              <a:prstGeom prst="rect">
                <a:avLst/>
              </a:prstGeom>
              <a:noFill/>
            </p:spPr>
          </p:pic>
          <p:sp>
            <p:nvSpPr>
              <p:cNvPr id="35" name="Прямокутник 34"/>
              <p:cNvSpPr/>
              <p:nvPr/>
            </p:nvSpPr>
            <p:spPr>
              <a:xfrm>
                <a:off x="5521234" y="2952207"/>
                <a:ext cx="818606" cy="982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рямокутник 36"/>
            <p:cNvSpPr/>
            <p:nvPr/>
          </p:nvSpPr>
          <p:spPr>
            <a:xfrm>
              <a:off x="1380566" y="2705283"/>
              <a:ext cx="1076886" cy="36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кутник 37"/>
            <p:cNvSpPr/>
            <p:nvPr/>
          </p:nvSpPr>
          <p:spPr>
            <a:xfrm>
              <a:off x="1739153" y="3074895"/>
              <a:ext cx="650485" cy="168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0" name="Пряма сполучна лінія 39"/>
          <p:cNvCxnSpPr/>
          <p:nvPr/>
        </p:nvCxnSpPr>
        <p:spPr>
          <a:xfrm rot="16200000" flipV="1">
            <a:off x="2635440" y="3469520"/>
            <a:ext cx="268941" cy="3316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 сполучна лінія 40"/>
          <p:cNvCxnSpPr/>
          <p:nvPr/>
        </p:nvCxnSpPr>
        <p:spPr>
          <a:xfrm>
            <a:off x="880921" y="3499258"/>
            <a:ext cx="1742771" cy="44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95388" y="2374986"/>
            <a:ext cx="1940859" cy="938719"/>
          </a:xfrm>
          <a:prstGeom prst="rect">
            <a:avLst/>
          </a:prstGeom>
          <a:ln w="1905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ru-UA" sz="2500" b="1" dirty="0" smtClean="0">
                <a:solidFill>
                  <a:schemeClr val="accent6"/>
                </a:solidFill>
                <a:latin typeface="Roboto Condensed"/>
              </a:rPr>
              <a:t>6,5%</a:t>
            </a:r>
            <a:endParaRPr lang="uk-UA" sz="2500" b="1" dirty="0" smtClean="0">
              <a:solidFill>
                <a:schemeClr val="accent6"/>
              </a:solidFill>
              <a:latin typeface="Roboto Condensed"/>
            </a:endParaRPr>
          </a:p>
          <a:p>
            <a:r>
              <a:rPr lang="uk-UA" sz="1500" dirty="0">
                <a:latin typeface="Roboto Condensed"/>
              </a:rPr>
              <a:t>в</a:t>
            </a:r>
            <a:r>
              <a:rPr lang="uk-UA" sz="1500" dirty="0" smtClean="0">
                <a:latin typeface="Roboto Condensed"/>
              </a:rPr>
              <a:t>ідсортовується</a:t>
            </a:r>
          </a:p>
          <a:p>
            <a:r>
              <a:rPr lang="uk-UA" sz="1500" dirty="0" smtClean="0">
                <a:latin typeface="Roboto Condensed"/>
              </a:rPr>
              <a:t>та переробляється</a:t>
            </a:r>
            <a:endParaRPr lang="uk-UA" sz="1500" dirty="0">
              <a:latin typeface="Roboto Condensed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8273410" y="4356171"/>
            <a:ext cx="1481805" cy="1026131"/>
            <a:chOff x="8358881" y="4354429"/>
            <a:chExt cx="1481805" cy="1026131"/>
          </a:xfrm>
        </p:grpSpPr>
        <p:sp>
          <p:nvSpPr>
            <p:cNvPr id="28" name="TextBox 27"/>
            <p:cNvSpPr txBox="1"/>
            <p:nvPr/>
          </p:nvSpPr>
          <p:spPr>
            <a:xfrm>
              <a:off x="8358881" y="4918895"/>
              <a:ext cx="1481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dirty="0" smtClean="0">
                  <a:latin typeface="Roboto Condensed"/>
                </a:rPr>
                <a:t>еквівалент </a:t>
              </a:r>
              <a:r>
                <a:rPr lang="ru-UA" sz="1200" dirty="0" smtClean="0">
                  <a:latin typeface="Roboto Condensed"/>
                </a:rPr>
                <a:t>площ</a:t>
              </a:r>
              <a:r>
                <a:rPr lang="uk-UA" sz="1200" dirty="0" smtClean="0">
                  <a:latin typeface="Roboto Condensed"/>
                </a:rPr>
                <a:t>і</a:t>
              </a:r>
            </a:p>
            <a:p>
              <a:r>
                <a:rPr lang="uk-UA" sz="1200" dirty="0" smtClean="0">
                  <a:latin typeface="Roboto Condensed"/>
                </a:rPr>
                <a:t>м. Хмельницький</a:t>
              </a:r>
              <a:endParaRPr lang="uk-UA" sz="1200" dirty="0">
                <a:latin typeface="Roboto Condensed"/>
              </a:endParaRPr>
            </a:p>
          </p:txBody>
        </p:sp>
        <p:sp>
          <p:nvSpPr>
            <p:cNvPr id="2" name="Прямокутник 1"/>
            <p:cNvSpPr/>
            <p:nvPr/>
          </p:nvSpPr>
          <p:spPr>
            <a:xfrm>
              <a:off x="8494306" y="4354429"/>
              <a:ext cx="958917" cy="553998"/>
            </a:xfrm>
            <a:prstGeom prst="rect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uk-UA" sz="1500" dirty="0">
                  <a:solidFill>
                    <a:schemeClr val="tx1"/>
                  </a:solidFill>
                  <a:latin typeface="Roboto Condensed"/>
                </a:rPr>
                <a:t>площа</a:t>
              </a:r>
            </a:p>
            <a:p>
              <a:r>
                <a:rPr lang="ru-UA" sz="1500" b="1" dirty="0">
                  <a:solidFill>
                    <a:schemeClr val="tx1"/>
                  </a:solidFill>
                  <a:latin typeface="Roboto Condensed"/>
                </a:rPr>
                <a:t>9 тис. га</a:t>
              </a:r>
            </a:p>
          </p:txBody>
        </p:sp>
      </p:grpSp>
      <p:sp>
        <p:nvSpPr>
          <p:cNvPr id="36" name="Прямокутник 35"/>
          <p:cNvSpPr/>
          <p:nvPr/>
        </p:nvSpPr>
        <p:spPr>
          <a:xfrm>
            <a:off x="8408835" y="5554407"/>
            <a:ext cx="1119217" cy="553998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500" dirty="0">
                <a:latin typeface="Roboto Condensed"/>
              </a:rPr>
              <a:t>площа</a:t>
            </a:r>
          </a:p>
          <a:p>
            <a:r>
              <a:rPr lang="uk-UA" sz="1500" b="1" dirty="0">
                <a:latin typeface="Roboto Condensed"/>
              </a:rPr>
              <a:t>0,6</a:t>
            </a:r>
            <a:r>
              <a:rPr lang="ru-UA" sz="1500" b="1" dirty="0">
                <a:latin typeface="Roboto Condensed"/>
              </a:rPr>
              <a:t> тис. 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14614" r="55956" b="49967"/>
          <a:stretch/>
        </p:blipFill>
        <p:spPr>
          <a:xfrm>
            <a:off x="2272096" y="810704"/>
            <a:ext cx="1352340" cy="1240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29096" r="58242" b="48554"/>
          <a:stretch/>
        </p:blipFill>
        <p:spPr>
          <a:xfrm>
            <a:off x="3266441" y="2900696"/>
            <a:ext cx="1650418" cy="122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355713" y="1884131"/>
            <a:ext cx="194085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500" b="1" dirty="0" smtClean="0">
                <a:solidFill>
                  <a:schemeClr val="accent2"/>
                </a:solidFill>
                <a:latin typeface="Roboto Condensed"/>
              </a:rPr>
              <a:t>92,5% </a:t>
            </a:r>
            <a:r>
              <a:rPr lang="ru-UA" sz="1500" dirty="0">
                <a:latin typeface="Roboto Condensed"/>
              </a:rPr>
              <a:t>вивозиться на </a:t>
            </a:r>
            <a:r>
              <a:rPr lang="uk-UA" sz="1500" dirty="0" smtClean="0">
                <a:latin typeface="Roboto Condensed"/>
              </a:rPr>
              <a:t>сміттєзвалища</a:t>
            </a:r>
          </a:p>
          <a:p>
            <a:r>
              <a:rPr lang="uk-UA" sz="1500" dirty="0" smtClean="0">
                <a:latin typeface="Roboto Condensed"/>
              </a:rPr>
              <a:t>(полігони твердих побутових відходів)</a:t>
            </a:r>
            <a:endParaRPr lang="uk-UA" sz="1300" dirty="0">
              <a:latin typeface="Roboto Condensed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20344" r="51473" b="52930"/>
          <a:stretch/>
        </p:blipFill>
        <p:spPr>
          <a:xfrm>
            <a:off x="7063848" y="2815253"/>
            <a:ext cx="2618836" cy="129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трілка вправо 15"/>
          <p:cNvSpPr/>
          <p:nvPr/>
        </p:nvSpPr>
        <p:spPr>
          <a:xfrm>
            <a:off x="7807475" y="4605126"/>
            <a:ext cx="336008" cy="14653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ілка вправо 44"/>
          <p:cNvSpPr/>
          <p:nvPr/>
        </p:nvSpPr>
        <p:spPr>
          <a:xfrm>
            <a:off x="7813917" y="5765221"/>
            <a:ext cx="336008" cy="14653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700196" y="123170"/>
            <a:ext cx="644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Стан проблеми побутового сміття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1" t="41287" r="3472" b="28550"/>
          <a:stretch/>
        </p:blipFill>
        <p:spPr>
          <a:xfrm>
            <a:off x="374850" y="2357140"/>
            <a:ext cx="924786" cy="87922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580183" y="4031820"/>
            <a:ext cx="115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latin typeface="Roboto Condensed"/>
              </a:rPr>
              <a:t> понад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latin typeface="Roboto Condensed"/>
              </a:rPr>
              <a:t>10 млн т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Roboto Condensed"/>
              </a:rPr>
              <a:t>н</a:t>
            </a:r>
            <a:r>
              <a:rPr lang="uk-UA" sz="1600" b="1" dirty="0" smtClean="0">
                <a:solidFill>
                  <a:schemeClr val="bg1"/>
                </a:solidFill>
                <a:latin typeface="Roboto Condensed"/>
              </a:rPr>
              <a:t>а рік</a:t>
            </a:r>
            <a:endParaRPr lang="ru-RU" sz="1600" b="1" dirty="0">
              <a:solidFill>
                <a:schemeClr val="bg1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419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205851" y="1091630"/>
            <a:ext cx="3732715" cy="29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У контейнер для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органічних відходів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можна класти:</a:t>
            </a:r>
            <a:endParaRPr lang="ru-UA" b="1" dirty="0">
              <a:solidFill>
                <a:schemeClr val="accent6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м’ясні та рибні відходи,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і фрукти,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лушпиння,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хліб,</a:t>
            </a:r>
            <a:r>
              <a:rPr lang="uk-UA" dirty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кондитерські </a:t>
            </a: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напівфабрикати,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залишки від чаю і кави,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кімнатні рослини та квіти. 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омпостування органічних відходів | Огородни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" y="1002464"/>
            <a:ext cx="2810514" cy="1531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Органічні... - Українська Пакувально-Екологічна Коаліція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45" y="2827771"/>
            <a:ext cx="2525486" cy="1432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авіщо компостувати органічні відходи вдома? - Bi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1028591"/>
            <a:ext cx="2474149" cy="1647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784" y="273671"/>
            <a:ext cx="79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Правила сортування органічних відходів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101344" y="4569879"/>
            <a:ext cx="452519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У контейнер для органічних відходів н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е </a:t>
            </a:r>
            <a:r>
              <a:rPr lang="uk-UA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можна класти:</a:t>
            </a:r>
            <a:endParaRPr lang="ru-UA" b="1" dirty="0">
              <a:solidFill>
                <a:srgbClr val="C00000"/>
              </a:solidFill>
              <a:latin typeface="Roboto Condensed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олію;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олоко та молочні продукти,</a:t>
            </a:r>
            <a:endParaRPr lang="ru-UA" dirty="0" smtClean="0">
              <a:solidFill>
                <a:srgbClr val="0F0F0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соуси </a:t>
            </a:r>
            <a:r>
              <a:rPr lang="uk-UA" dirty="0">
                <a:solidFill>
                  <a:srgbClr val="0F0F0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інші рідкі харчові продукти.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623304" y="2976790"/>
            <a:ext cx="2312883" cy="2810287"/>
            <a:chOff x="475258" y="3683722"/>
            <a:chExt cx="2312883" cy="28102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3" t="54796" r="24932" b="14414"/>
            <a:stretch/>
          </p:blipFill>
          <p:spPr>
            <a:xfrm>
              <a:off x="1139735" y="3683722"/>
              <a:ext cx="1648406" cy="281028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3" t="5444" r="24932" b="45131"/>
            <a:stretch/>
          </p:blipFill>
          <p:spPr>
            <a:xfrm>
              <a:off x="475258" y="3937764"/>
              <a:ext cx="801359" cy="2193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2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673831" y="1168626"/>
            <a:ext cx="75296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2000" dirty="0" smtClean="0">
                <a:latin typeface="Roboto Condensed"/>
              </a:rPr>
              <a:t>Будь-який матеріал може вважатися екологічно чистим, якщо він не впливає негативно на людину та довкілля.</a:t>
            </a:r>
          </a:p>
          <a:p>
            <a:pPr>
              <a:spcAft>
                <a:spcPts val="1200"/>
              </a:spcAft>
            </a:pP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Roboto Condensed"/>
              </a:rPr>
              <a:t>Для цього у виробництві екологічної упаковки використовуються такі натуральні матеріали: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Roboto Condensed"/>
              </a:rPr>
              <a:t>компостовані;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 err="1" smtClean="0">
                <a:latin typeface="Roboto Condensed"/>
              </a:rPr>
              <a:t>біорозкладні</a:t>
            </a:r>
            <a:r>
              <a:rPr lang="uk-UA" sz="2000" dirty="0" smtClean="0">
                <a:latin typeface="Roboto Condensed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Roboto Condensed"/>
              </a:rPr>
              <a:t>багаторазові;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 err="1" smtClean="0">
                <a:latin typeface="Roboto Condensed"/>
              </a:rPr>
              <a:t>рециркульовані</a:t>
            </a:r>
            <a:r>
              <a:rPr lang="uk-UA" sz="2000" dirty="0" smtClean="0">
                <a:latin typeface="Roboto Condensed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latin typeface="Roboto Condensed"/>
              </a:rPr>
              <a:t>н</a:t>
            </a:r>
            <a:r>
              <a:rPr lang="uk-UA" sz="2000" dirty="0" smtClean="0">
                <a:latin typeface="Roboto Condensed"/>
              </a:rPr>
              <a:t>етоксичні для людини;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Roboto Condensed"/>
              </a:rPr>
              <a:t>містять низький рівень токсичних речовин,</a:t>
            </a:r>
          </a:p>
          <a:p>
            <a:pPr>
              <a:spcAft>
                <a:spcPts val="1200"/>
              </a:spcAft>
            </a:pPr>
            <a:r>
              <a:rPr lang="uk-UA" sz="2000" dirty="0" smtClean="0">
                <a:latin typeface="Roboto Condensed"/>
              </a:rPr>
              <a:t>     що впливають на довкілля.</a:t>
            </a:r>
          </a:p>
        </p:txBody>
      </p:sp>
      <p:pic>
        <p:nvPicPr>
          <p:cNvPr id="31748" name="Picture 4" descr="https://ubi-pack.com/wp-content/uploads/2022/08/1-6-287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33" y="1762754"/>
            <a:ext cx="1387622" cy="14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996189" y="278981"/>
            <a:ext cx="809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Сучасні екологічні матеріали для пакування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16280" r="57099" b="48242"/>
          <a:stretch/>
        </p:blipFill>
        <p:spPr>
          <a:xfrm>
            <a:off x="6418677" y="3535016"/>
            <a:ext cx="2838535" cy="291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4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ціальний ролик про сортування смітт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67" y="858429"/>
            <a:ext cx="97536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617" y="335209"/>
            <a:ext cx="794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Соціальний ролик про сортування сміття</a:t>
            </a:r>
          </a:p>
        </p:txBody>
      </p:sp>
    </p:spTree>
    <p:extLst>
      <p:ext uri="{BB962C8B-B14F-4D97-AF65-F5344CB8AC3E}">
        <p14:creationId xmlns:p14="http://schemas.microsoft.com/office/powerpoint/2010/main" val="28156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376513" y="235997"/>
            <a:ext cx="4953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uk-UA" sz="1700" b="1" dirty="0">
                <a:solidFill>
                  <a:srgbClr val="C00000"/>
                </a:solidFill>
                <a:latin typeface="Roboto Condensed"/>
                <a:ea typeface="Times New Roman" panose="02020603050405020304" pitchFamily="18" charset="0"/>
              </a:rPr>
              <a:t>До небезпечних відходів відносять: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батарейки;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енергозберігаючі лампи;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залишки </a:t>
            </a:r>
            <a:r>
              <a:rPr lang="uk-UA" sz="1700" dirty="0" err="1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масел</a:t>
            </a: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та </a:t>
            </a: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масляні</a:t>
            </a:r>
          </a:p>
          <a:p>
            <a:pPr>
              <a:spcAft>
                <a:spcPts val="300"/>
              </a:spcAft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фільтри</a:t>
            </a: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рештки клею, фарби, </a:t>
            </a: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лаку</a:t>
            </a:r>
          </a:p>
          <a:p>
            <a:pPr>
              <a:spcAft>
                <a:spcPts val="300"/>
              </a:spcAft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та </a:t>
            </a: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розчинників;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медичні відходи;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хімікати та пестициди;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ртутні термометри та інші відходи, що містять ртуть;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акумулятори;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sz="1700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б</a:t>
            </a:r>
            <a:r>
              <a:rPr lang="uk-UA" sz="1700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іологічні речовини.</a:t>
            </a:r>
            <a:endParaRPr lang="ru-RU" sz="1700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520" y="410174"/>
            <a:ext cx="2460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Roboto Condensed"/>
              </a:rPr>
              <a:t>Загалом накопичено відходів на території України</a:t>
            </a:r>
            <a:endParaRPr lang="ru-RU" sz="1600" b="1" dirty="0">
              <a:latin typeface="Roboto Condensed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670238" y="1040793"/>
            <a:ext cx="2357397" cy="2320917"/>
            <a:chOff x="1272455" y="2034632"/>
            <a:chExt cx="2357397" cy="2320917"/>
          </a:xfrm>
        </p:grpSpPr>
        <p:sp>
          <p:nvSpPr>
            <p:cNvPr id="2" name="Блок-схема: вузол 1"/>
            <p:cNvSpPr/>
            <p:nvPr/>
          </p:nvSpPr>
          <p:spPr>
            <a:xfrm>
              <a:off x="1272455" y="2034632"/>
              <a:ext cx="2255520" cy="2320917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вузол 10"/>
            <p:cNvSpPr/>
            <p:nvPr/>
          </p:nvSpPr>
          <p:spPr>
            <a:xfrm>
              <a:off x="2614546" y="2664607"/>
              <a:ext cx="910047" cy="924020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0060" y="2706907"/>
              <a:ext cx="12292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200" b="1" dirty="0" smtClean="0">
                  <a:solidFill>
                    <a:schemeClr val="bg1"/>
                  </a:solidFill>
                  <a:latin typeface="Roboto Condensed"/>
                </a:rPr>
                <a:t>36</a:t>
              </a:r>
            </a:p>
            <a:p>
              <a:r>
                <a:rPr lang="uk-UA" sz="2200" b="1" dirty="0" smtClean="0">
                  <a:solidFill>
                    <a:schemeClr val="bg1"/>
                  </a:solidFill>
                  <a:latin typeface="Roboto Condensed"/>
                </a:rPr>
                <a:t>млрд т</a:t>
              </a:r>
              <a:endParaRPr lang="ru-RU" sz="2200" b="1" dirty="0">
                <a:solidFill>
                  <a:schemeClr val="bg1"/>
                </a:solidFill>
                <a:latin typeface="Roboto Condense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3977" y="2799241"/>
              <a:ext cx="1105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dirty="0" smtClean="0">
                  <a:solidFill>
                    <a:schemeClr val="bg1"/>
                  </a:solidFill>
                  <a:latin typeface="Roboto Condensed"/>
                </a:rPr>
                <a:t>1,6</a:t>
              </a:r>
            </a:p>
            <a:p>
              <a:pPr algn="ctr"/>
              <a:r>
                <a:rPr lang="uk-UA" sz="1600" b="1" dirty="0" smtClean="0">
                  <a:solidFill>
                    <a:schemeClr val="bg1"/>
                  </a:solidFill>
                  <a:latin typeface="Roboto Condensed"/>
                </a:rPr>
                <a:t>млрд т</a:t>
              </a:r>
              <a:endParaRPr lang="ru-RU" sz="1600" b="1" dirty="0">
                <a:solidFill>
                  <a:schemeClr val="bg1"/>
                </a:solidFill>
                <a:latin typeface="Roboto Condensed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73711" y="1763791"/>
            <a:ext cx="142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C00000"/>
                </a:solidFill>
                <a:latin typeface="Roboto Condensed"/>
              </a:rPr>
              <a:t>Потенційно небезпечні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Roboto Condensed"/>
              </a:rPr>
              <a:t>відходи</a:t>
            </a:r>
            <a:endParaRPr lang="ru-RU" sz="1600" b="1" dirty="0">
              <a:solidFill>
                <a:srgbClr val="C00000"/>
              </a:solidFill>
              <a:latin typeface="Roboto Condense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6" t="16124" r="56571" b="48555"/>
          <a:stretch/>
        </p:blipFill>
        <p:spPr>
          <a:xfrm>
            <a:off x="7693310" y="825672"/>
            <a:ext cx="1950720" cy="196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17375" r="55956" b="49648"/>
          <a:stretch/>
        </p:blipFill>
        <p:spPr>
          <a:xfrm>
            <a:off x="324689" y="3891892"/>
            <a:ext cx="1204003" cy="1024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51860" y="4092831"/>
            <a:ext cx="260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8000"/>
                </a:solidFill>
                <a:latin typeface="Roboto Condensed"/>
              </a:rPr>
              <a:t>50% токсичних речовин  у побутовому смітті міститься у батарейках</a:t>
            </a:r>
            <a:endParaRPr lang="ru-RU" sz="1600" b="1" dirty="0">
              <a:solidFill>
                <a:srgbClr val="008000"/>
              </a:solidFill>
              <a:latin typeface="Roboto Condensed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 t="16124" r="58154" b="48398"/>
          <a:stretch/>
        </p:blipFill>
        <p:spPr>
          <a:xfrm>
            <a:off x="374050" y="5217364"/>
            <a:ext cx="1027871" cy="12345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5268" y="5502215"/>
            <a:ext cx="291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8000"/>
                </a:solidFill>
                <a:latin typeface="Roboto Condensed"/>
              </a:rPr>
              <a:t>Кожна енергозберігаюча лампа містить 3-5 мг ртуті</a:t>
            </a:r>
            <a:endParaRPr lang="ru-RU" sz="1600" b="1" dirty="0">
              <a:solidFill>
                <a:srgbClr val="008000"/>
              </a:solidFill>
              <a:latin typeface="Roboto Condensed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17219" r="60176" b="49648"/>
          <a:stretch/>
        </p:blipFill>
        <p:spPr>
          <a:xfrm>
            <a:off x="7487401" y="3613788"/>
            <a:ext cx="2178444" cy="3207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20429" y="4149688"/>
            <a:ext cx="296697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sz="1700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Щороку разом зі сміттям в ґрунт потрапляє: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700" dirty="0" smtClean="0">
                <a:latin typeface="Roboto Condensed"/>
              </a:rPr>
              <a:t>500 кг ртуті;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700" dirty="0" smtClean="0">
                <a:latin typeface="Roboto Condensed"/>
              </a:rPr>
              <a:t>160 кг кадмію;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700" dirty="0" smtClean="0">
                <a:latin typeface="Roboto Condensed"/>
              </a:rPr>
              <a:t>250 т хлоридів натрію;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700" dirty="0" smtClean="0">
                <a:latin typeface="Roboto Condensed"/>
              </a:rPr>
              <a:t>260 т марганцевих </a:t>
            </a:r>
            <a:r>
              <a:rPr lang="uk-UA" sz="1700" dirty="0" err="1" smtClean="0">
                <a:latin typeface="Roboto Condensed"/>
              </a:rPr>
              <a:t>сполук</a:t>
            </a:r>
            <a:r>
              <a:rPr lang="uk-UA" sz="1700" dirty="0">
                <a:latin typeface="Roboto Condensed"/>
              </a:rPr>
              <a:t> </a:t>
            </a:r>
            <a:r>
              <a:rPr lang="uk-UA" sz="1700" dirty="0" smtClean="0">
                <a:latin typeface="Roboto Condensed"/>
              </a:rPr>
              <a:t>тощо.</a:t>
            </a:r>
            <a:endParaRPr lang="ru-RU" sz="1700" dirty="0">
              <a:latin typeface="Roboto Condensed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18148" r="57099" b="50899"/>
          <a:stretch/>
        </p:blipFill>
        <p:spPr>
          <a:xfrm>
            <a:off x="6393180" y="4766309"/>
            <a:ext cx="341316" cy="3091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18157" r="57011" b="50117"/>
          <a:stretch/>
        </p:blipFill>
        <p:spPr>
          <a:xfrm>
            <a:off x="6746283" y="4986141"/>
            <a:ext cx="362015" cy="33252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4" t="28315" r="57978" b="60745"/>
          <a:stretch/>
        </p:blipFill>
        <p:spPr>
          <a:xfrm>
            <a:off x="6923614" y="5898039"/>
            <a:ext cx="356041" cy="3665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0" t="21125" r="60000" b="53400"/>
          <a:stretch/>
        </p:blipFill>
        <p:spPr>
          <a:xfrm>
            <a:off x="7255391" y="5415950"/>
            <a:ext cx="367037" cy="3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5968" r="56571" b="49805"/>
          <a:stretch/>
        </p:blipFill>
        <p:spPr>
          <a:xfrm>
            <a:off x="614726" y="891693"/>
            <a:ext cx="3408469" cy="327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0375" y="169783"/>
            <a:ext cx="404224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/>
                </a:solidFill>
                <a:latin typeface="Roboto Condensed"/>
              </a:rPr>
              <a:t>Близько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 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7,5%</a:t>
            </a:r>
            <a:r>
              <a:rPr lang="uk-UA" b="1" dirty="0" smtClean="0">
                <a:solidFill>
                  <a:schemeClr val="accent2"/>
                </a:solidFill>
                <a:latin typeface="Roboto Condensed"/>
              </a:rPr>
              <a:t> </a:t>
            </a:r>
            <a:r>
              <a:rPr lang="uk-UA" b="1" dirty="0" smtClean="0">
                <a:solidFill>
                  <a:schemeClr val="accent6"/>
                </a:solidFill>
                <a:latin typeface="Roboto Condensed"/>
              </a:rPr>
              <a:t>побутового сміття в Україні переробляється</a:t>
            </a:r>
            <a:endParaRPr lang="ru-RU" b="1" dirty="0">
              <a:solidFill>
                <a:schemeClr val="accent6"/>
              </a:solidFill>
              <a:latin typeface="Roboto Condensed"/>
            </a:endParaRPr>
          </a:p>
        </p:txBody>
      </p:sp>
      <p:sp>
        <p:nvSpPr>
          <p:cNvPr id="9" name="AutoShape 2" descr="Купу затухаючим сміття — стоковий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увати 17"/>
          <p:cNvGrpSpPr/>
          <p:nvPr/>
        </p:nvGrpSpPr>
        <p:grpSpPr>
          <a:xfrm>
            <a:off x="826796" y="4342119"/>
            <a:ext cx="2890071" cy="932614"/>
            <a:chOff x="573993" y="1202414"/>
            <a:chExt cx="4277877" cy="157685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1" t="34404" r="56659" b="49649"/>
            <a:stretch/>
          </p:blipFill>
          <p:spPr>
            <a:xfrm>
              <a:off x="573993" y="1331967"/>
              <a:ext cx="850737" cy="133880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0" t="32520" r="70788" b="49649"/>
            <a:stretch/>
          </p:blipFill>
          <p:spPr>
            <a:xfrm>
              <a:off x="4008377" y="1202414"/>
              <a:ext cx="843493" cy="149702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5" t="16593" r="56659" b="65737"/>
            <a:stretch/>
          </p:blipFill>
          <p:spPr>
            <a:xfrm>
              <a:off x="2223456" y="1266569"/>
              <a:ext cx="923109" cy="151270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0" t="16593" r="71109" b="67054"/>
            <a:stretch/>
          </p:blipFill>
          <p:spPr>
            <a:xfrm>
              <a:off x="3142473" y="1278104"/>
              <a:ext cx="795571" cy="1372948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9" t="16593" r="64008" b="65737"/>
            <a:stretch/>
          </p:blipFill>
          <p:spPr>
            <a:xfrm>
              <a:off x="1357552" y="1259566"/>
              <a:ext cx="887744" cy="151270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562970" y="5315698"/>
            <a:ext cx="787929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uk-UA" u="sng" dirty="0" smtClean="0">
                <a:latin typeface="Roboto Condensed"/>
              </a:rPr>
              <a:t>В Україні: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dirty="0">
                <a:latin typeface="Roboto Condensed"/>
              </a:rPr>
              <a:t>у</a:t>
            </a:r>
            <a:r>
              <a:rPr lang="uk-UA" sz="2500" dirty="0" smtClean="0">
                <a:latin typeface="Roboto Condensed"/>
              </a:rPr>
              <a:t> 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1725</a:t>
            </a:r>
            <a:r>
              <a:rPr lang="uk-UA" dirty="0" smtClean="0">
                <a:latin typeface="Roboto Condensed"/>
              </a:rPr>
              <a:t> населених пунктах запроваджено сортування сміття;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latin typeface="Roboto Condensed"/>
              </a:rPr>
              <a:t>діє</a:t>
            </a:r>
            <a:r>
              <a:rPr lang="uk-UA" sz="2500" dirty="0" smtClean="0">
                <a:latin typeface="Roboto Condensed"/>
              </a:rPr>
              <a:t> </a:t>
            </a:r>
            <a:r>
              <a:rPr lang="uk-UA" sz="2500" b="1" dirty="0">
                <a:solidFill>
                  <a:schemeClr val="accent6"/>
                </a:solidFill>
                <a:latin typeface="Roboto Condensed"/>
              </a:rPr>
              <a:t>34 </a:t>
            </a:r>
            <a:r>
              <a:rPr lang="uk-UA" dirty="0" smtClean="0">
                <a:latin typeface="Roboto Condensed"/>
              </a:rPr>
              <a:t>сортувальні лінії.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4768326" y="758476"/>
            <a:ext cx="4687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Локальні підприємства з перероблення </a:t>
            </a:r>
            <a:r>
              <a:rPr lang="uk-UA" b="1" dirty="0" err="1" smtClean="0">
                <a:solidFill>
                  <a:srgbClr val="C00000"/>
                </a:solidFill>
                <a:latin typeface="Roboto Condensed"/>
              </a:rPr>
              <a:t>вторсировини</a:t>
            </a:r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 </a:t>
            </a:r>
            <a:r>
              <a:rPr lang="uk-UA" dirty="0" smtClean="0">
                <a:latin typeface="Roboto Condensed"/>
              </a:rPr>
              <a:t>(картонно-паперові заводи, склозаводи, підприємства з перероблення пластику)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Roboto Condensed"/>
              </a:rPr>
              <a:t>в Україні завантажені лише на 70%.</a:t>
            </a:r>
            <a:endParaRPr lang="uk-UA" b="1" dirty="0">
              <a:solidFill>
                <a:srgbClr val="C00000"/>
              </a:solidFill>
              <a:latin typeface="Roboto Condensed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768326" y="2644310"/>
            <a:ext cx="440795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uk-UA" b="1" dirty="0" smtClean="0">
                <a:solidFill>
                  <a:srgbClr val="0070C0"/>
                </a:solidFill>
                <a:latin typeface="Roboto Condensed"/>
              </a:rPr>
              <a:t>Причини:</a:t>
            </a:r>
          </a:p>
          <a:p>
            <a:pPr marL="285750" indent="-285750" fontAlgn="base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accent5"/>
                </a:solidFill>
                <a:latin typeface="Roboto Condensed"/>
              </a:rPr>
              <a:t>низьку якість сортування</a:t>
            </a:r>
            <a:r>
              <a:rPr lang="uk-UA" dirty="0" smtClean="0">
                <a:latin typeface="Roboto Condensed"/>
              </a:rPr>
              <a:t>: кожна третя партія місцевої </a:t>
            </a:r>
            <a:r>
              <a:rPr lang="uk-UA" dirty="0" err="1" smtClean="0">
                <a:latin typeface="Roboto Condensed"/>
              </a:rPr>
              <a:t>вторсировини</a:t>
            </a:r>
            <a:r>
              <a:rPr lang="uk-UA" dirty="0" smtClean="0">
                <a:latin typeface="Roboto Condensed"/>
              </a:rPr>
              <a:t> невідповідної якості, не придатна до перероблення;</a:t>
            </a:r>
          </a:p>
          <a:p>
            <a:pPr marL="285750" indent="-285750" fontAlgn="base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accent5"/>
                </a:solidFill>
                <a:latin typeface="Roboto Condensed"/>
              </a:rPr>
              <a:t>низька вартість захоронення на полігонах: </a:t>
            </a:r>
            <a:r>
              <a:rPr lang="uk-UA" dirty="0" smtClean="0">
                <a:latin typeface="Roboto Condensed"/>
              </a:rPr>
              <a:t>у середньому 205 гривень за тонну, тимчасом як у Європі, наприклад, до 200 євро за тонну.</a:t>
            </a:r>
            <a:endParaRPr lang="uk-UA" dirty="0"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670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4" y="191220"/>
            <a:ext cx="8543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Roboto Condensed"/>
                <a:cs typeface="Arial" panose="020B0604020202020204" pitchFamily="34" charset="0"/>
              </a:rPr>
              <a:t>Українське законодавство у сфері поводження з твердими побутовими відходами</a:t>
            </a:r>
            <a:endParaRPr lang="ru-RU" sz="2800" b="1" dirty="0">
              <a:solidFill>
                <a:srgbClr val="C00000"/>
              </a:solidFill>
              <a:latin typeface="Roboto Condensed"/>
              <a:cs typeface="Arial" panose="020B060402020202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66535" y="1255082"/>
            <a:ext cx="4679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Закон України «Про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відходи»</a:t>
            </a:r>
            <a:endParaRPr lang="ru-UA" sz="2400" b="1" dirty="0" smtClean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  <a:p>
            <a:r>
              <a:rPr lang="ru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(</a:t>
            </a:r>
            <a:r>
              <a:rPr lang="uk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 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05.03.1998 р. № 187</a:t>
            </a:r>
            <a:r>
              <a:rPr lang="ru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/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98 – </a:t>
            </a:r>
            <a:r>
              <a:rPr lang="uk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ВР</a:t>
            </a:r>
            <a:r>
              <a:rPr lang="ru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)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Roboto Condensed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24792" y="2034910"/>
            <a:ext cx="9790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32. 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Заходи щодо обмеження та запобігання негативному впливу відходів</a:t>
            </a:r>
          </a:p>
          <a:p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                З метою обмеження та запобігання негативному впливу відходів</a:t>
            </a:r>
          </a:p>
          <a:p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               на навколишнє природне середовище та здоров'я людини забороняється:</a:t>
            </a:r>
            <a:endParaRPr lang="uk-UA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467405" y="3067582"/>
            <a:ext cx="770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з 1 січня 2018 року захоронення неперероблених (необроблених) побутових відходів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.</a:t>
            </a:r>
            <a:endParaRPr lang="uk-UA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36232" y="3785855"/>
            <a:ext cx="745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33.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 Вимоги щодо зберігання та видалення відходів</a:t>
            </a:r>
            <a:endParaRPr lang="uk-UA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460877" y="4148207"/>
            <a:ext cx="8170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Забороняється змішування чи захоронення відходів, для утилізації яких в Україні існує відповідна технологія.</a:t>
            </a:r>
            <a:endParaRPr lang="uk-UA" dirty="0">
              <a:solidFill>
                <a:schemeClr val="accent2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24792" y="4903036"/>
            <a:ext cx="7354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35. 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Вимоги щодо поводження з побутовими відходами</a:t>
            </a:r>
            <a:endParaRPr lang="uk-UA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513132" y="5273991"/>
            <a:ext cx="81185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Роздільне збирання побутових відходів здійснюється їх власниками згідно з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методикою роздільного збирання побутових відходів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, яка затверджується центральним органом виконавчої влади, що забезпечує формування державної політики у сфері житлово-комунального господарства</a:t>
            </a:r>
            <a:r>
              <a:rPr lang="ru-RU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212529"/>
              </a:solidFill>
              <a:latin typeface="Roboto Condensed"/>
              <a:ea typeface="Times New Roman" panose="02020603050405020304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6164591" y="1295650"/>
            <a:ext cx="315358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Закон України «Про відходи» втрачає </a:t>
            </a:r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чинність 09.07.2023 р.</a:t>
            </a:r>
          </a:p>
        </p:txBody>
      </p:sp>
      <p:pic>
        <p:nvPicPr>
          <p:cNvPr id="18" name="Picture 14" descr="Восклицательный знак PNG прозрачный образ | PNG 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80" y="1319891"/>
            <a:ext cx="234739" cy="6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304799" y="1741921"/>
            <a:ext cx="94313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5.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 Запобігання утворенню відходів</a:t>
            </a:r>
          </a:p>
          <a:p>
            <a:pPr>
              <a:spcAft>
                <a:spcPts val="1200"/>
              </a:spcAft>
            </a:pPr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            Запобігання утворенню відходів досягається реалізацією таких заходів:</a:t>
            </a:r>
          </a:p>
          <a:p>
            <a:r>
              <a:rPr lang="uk-UA" dirty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           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виділення з відходів сировини, яка може бути використана повторно.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304799" y="3096724"/>
            <a:ext cx="9326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6.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 Підготовка відходів до повторного використання, </a:t>
            </a:r>
            <a:r>
              <a:rPr lang="uk-UA" dirty="0" err="1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рециклінг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та інші операції</a:t>
            </a:r>
          </a:p>
          <a:p>
            <a:pPr>
              <a:spcAft>
                <a:spcPts val="1200"/>
              </a:spcAft>
            </a:pP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                 з відновлення відходів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870857" y="342483"/>
            <a:ext cx="5312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Закон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України</a:t>
            </a:r>
          </a:p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«Про </a:t>
            </a:r>
            <a:r>
              <a:rPr lang="ru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управл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і</a:t>
            </a:r>
            <a:r>
              <a:rPr lang="ru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ння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відходами»</a:t>
            </a:r>
            <a:endParaRPr lang="ru-UA" sz="2400" b="1" dirty="0" smtClean="0">
              <a:solidFill>
                <a:schemeClr val="accent5">
                  <a:lumMod val="75000"/>
                </a:schemeClr>
              </a:solidFill>
              <a:latin typeface="Roboto Condensed"/>
              <a:ea typeface="Times New Roman" panose="02020603050405020304" pitchFamily="18" charset="0"/>
            </a:endParaRPr>
          </a:p>
          <a:p>
            <a:r>
              <a:rPr lang="ru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(</a:t>
            </a:r>
            <a:r>
              <a:rPr lang="uk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 20.06.2022 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р. №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2320-IX</a:t>
            </a:r>
            <a:r>
              <a:rPr lang="ru-UA" sz="1600" dirty="0" smtClean="0">
                <a:solidFill>
                  <a:schemeClr val="accent5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)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Roboto Condensed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872857" y="404037"/>
            <a:ext cx="34583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Закон України</a:t>
            </a:r>
          </a:p>
          <a:p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«Про </a:t>
            </a:r>
            <a:r>
              <a:rPr lang="ru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управл</a:t>
            </a:r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і</a:t>
            </a:r>
            <a:r>
              <a:rPr lang="ru-UA" sz="1600" dirty="0" smtClean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ння</a:t>
            </a:r>
            <a:r>
              <a:rPr lang="uk-UA" sz="1600" dirty="0" smtClean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 відходами</a:t>
            </a:r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»</a:t>
            </a:r>
            <a:endParaRPr lang="ru-UA" sz="1600" dirty="0">
              <a:solidFill>
                <a:schemeClr val="bg1"/>
              </a:solidFill>
              <a:latin typeface="Roboto Condensed"/>
              <a:ea typeface="Times New Roman" panose="02020603050405020304" pitchFamily="18" charset="0"/>
            </a:endParaRPr>
          </a:p>
          <a:p>
            <a:r>
              <a:rPr lang="uk-UA" sz="1600" dirty="0">
                <a:solidFill>
                  <a:schemeClr val="bg1"/>
                </a:solidFill>
                <a:latin typeface="Roboto Condensed"/>
                <a:ea typeface="Times New Roman" panose="02020603050405020304" pitchFamily="18" charset="0"/>
              </a:rPr>
              <a:t>набирає чинності 09.07.2023 р.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1379221" y="3708219"/>
            <a:ext cx="7877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Для вдосконалення підготовки відходів до повторного використання…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відходи підлягають роздільному збиранню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та не повинні змішуватися з іншими відходами або матеріалами, що мають різні властивості.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1386558" y="4958981"/>
            <a:ext cx="83322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Роздільне збирання відходів у населених пунктах здійснюється для таких видів відходів, як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папір і картон, пластик, скло, метал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. При цьому створюються умови для забезпечення роздільного збирання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біовідходів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, текстилю, небезпечних відходів у складі побутових та інших видів відходів, що підлягають роздільному збиранню.</a:t>
            </a:r>
          </a:p>
        </p:txBody>
      </p:sp>
      <p:pic>
        <p:nvPicPr>
          <p:cNvPr id="17" name="Picture 14" descr="Восклицательный знак PNG прозрачный образ | PNG 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7" y="494193"/>
            <a:ext cx="258110" cy="68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00588" y="375677"/>
            <a:ext cx="9213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Стаття 10. </a:t>
            </a:r>
            <a:r>
              <a:rPr lang="uk-UA" dirty="0" smtClean="0">
                <a:solidFill>
                  <a:srgbClr val="212529"/>
                </a:solidFill>
                <a:latin typeface="Roboto Condensed"/>
                <a:ea typeface="Times New Roman" panose="02020603050405020304" pitchFamily="18" charset="0"/>
              </a:rPr>
              <a:t>Розширена відповідальність виробника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640477" y="827213"/>
            <a:ext cx="8165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Розширена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відповідальність виробника встановлюється законом щодо виробників продукції, у результаті споживання/використання якої утворюються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відходи упаковки, електричного та електронного обладнання, </a:t>
            </a:r>
            <a:r>
              <a:rPr lang="uk-UA" b="1" dirty="0" err="1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батарей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 і акумуляторів, транспортних засобів, знятих з експлуатації, мастил (олив), шин, текстилю тощо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Roboto Condensed"/>
                <a:ea typeface="Times New Roman" panose="02020603050405020304" pitchFamily="18" charset="0"/>
              </a:rPr>
              <a:t>, та запроваджується, у тому числі шляхом створення систем розширеної відповідальності виробника відповідно до вимог та порядку, визначених законом.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187" y="3022947"/>
            <a:ext cx="8820472" cy="1477328"/>
          </a:xfrm>
          <a:prstGeom prst="rect">
            <a:avLst/>
          </a:prstGeom>
          <a:ln w="28575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Roboto Condensed"/>
                <a:ea typeface="Times New Roman" panose="02020603050405020304" pitchFamily="18" charset="0"/>
              </a:defRPr>
            </a:lvl1pPr>
          </a:lstStyle>
          <a:p>
            <a:r>
              <a:rPr lang="uk-UA" dirty="0"/>
              <a:t>Розширена відповідальність виробника (РВВ) є одним із принципів, на яких будується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Національна стратегія управління відходами до 2030 р., </a:t>
            </a:r>
            <a:r>
              <a:rPr lang="uk-UA" dirty="0"/>
              <a:t>розроблена відповідно вимог Директиви ЄС 2008/98/ЄС про відходи та схвалена Кабінетом Міністрів України у 2017 р. в межах інтеграції нашої країни до Європейського союзу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7187" y="4819433"/>
            <a:ext cx="8820472" cy="147732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  <a:latin typeface="Roboto Condensed"/>
                <a:ea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uk-UA" dirty="0">
                <a:solidFill>
                  <a:schemeClr val="tx1"/>
                </a:solidFill>
              </a:rPr>
              <a:t>Сутність РВВ полягає в тому, що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виробник несе відповідальність за свою продукцію протягом усього її життєвого циклу </a:t>
            </a:r>
            <a:r>
              <a:rPr lang="uk-UA" dirty="0">
                <a:solidFill>
                  <a:schemeClr val="tx1"/>
                </a:solidFill>
              </a:rPr>
              <a:t>(дизайн/конструкція, виробництво, маркування розподіл, використання),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включаючи стадію збирання відходів, повторного використання, переробки та утилізації відходів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14711</TotalTime>
  <Words>4252</Words>
  <Application>Microsoft Office PowerPoint</Application>
  <PresentationFormat>Аркуш A4 (210x297 мм)</PresentationFormat>
  <Paragraphs>571</Paragraphs>
  <Slides>42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Comic Sans MS</vt:lpstr>
      <vt:lpstr>Complex</vt:lpstr>
      <vt:lpstr>Roboto Condensed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351</cp:revision>
  <dcterms:created xsi:type="dcterms:W3CDTF">2023-01-15T08:22:57Z</dcterms:created>
  <dcterms:modified xsi:type="dcterms:W3CDTF">2023-01-30T10:30:21Z</dcterms:modified>
</cp:coreProperties>
</file>