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78" r:id="rId6"/>
    <p:sldId id="262" r:id="rId7"/>
    <p:sldId id="279" r:id="rId8"/>
    <p:sldId id="280" r:id="rId9"/>
    <p:sldId id="281" r:id="rId10"/>
    <p:sldId id="267" r:id="rId11"/>
    <p:sldId id="282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18288000" cy="10287000"/>
  <p:notesSz cx="18288000" cy="10287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hKIb0rm0FaW7eCVLXufhSRs/wb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9"/>
  </p:normalViewPr>
  <p:slideViewPr>
    <p:cSldViewPr snapToGrid="0">
      <p:cViewPr varScale="1">
        <p:scale>
          <a:sx n="43" d="100"/>
          <a:sy n="43" d="100"/>
        </p:scale>
        <p:origin x="-341" y="-4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792480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0358438" y="0"/>
            <a:ext cx="792480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66068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" name="Google Shape;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12cc829c91_0_0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6825" tIns="196825" rIns="196825" bIns="1968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324" name="Google Shape;324;g312cc829c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12cc829c91_0_63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6825" tIns="196825" rIns="196825" bIns="1968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395" name="Google Shape;395;g312cc829c91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12cc829c91_0_86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6825" tIns="196825" rIns="196825" bIns="1968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419" name="Google Shape;419;g312cc829c91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12cc829c91_0_16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6825" tIns="196825" rIns="196825" bIns="1968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442" name="Google Shape;442;g312cc829c9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312cc829c91_0_108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6825" tIns="196825" rIns="196825" bIns="1968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457" name="Google Shape;457;g312cc829c91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12cc829c91_0_127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6825" tIns="196825" rIns="196825" bIns="1968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477" name="Google Shape;477;g312cc829c91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12cc829c91_0_146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6825" tIns="196825" rIns="196825" bIns="1968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497" name="Google Shape;497;g312cc829c91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312cc829c91_0_165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525" tIns="107525" rIns="107525" bIns="107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517" name="Google Shape;517;g312cc829c91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de68bf8d2f_0_65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6825" tIns="196825" rIns="196825" bIns="1968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205" name="Google Shape;205;g2de68bf8d2f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de68bf8d2f_0_0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6825" tIns="196825" rIns="196825" bIns="1968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234" name="Google Shape;234;g2de68bf8d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de68bf8d2f_0_31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6825" tIns="196825" rIns="196825" bIns="1968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266" name="Google Shape;266;g2de68bf8d2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title"/>
          </p:nvPr>
        </p:nvSpPr>
        <p:spPr>
          <a:xfrm>
            <a:off x="459866" y="180344"/>
            <a:ext cx="17368266" cy="2409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1" i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3D578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7"/>
          <p:cNvSpPr/>
          <p:nvPr/>
        </p:nvSpPr>
        <p:spPr>
          <a:xfrm>
            <a:off x="0" y="489203"/>
            <a:ext cx="12004675" cy="1957070"/>
          </a:xfrm>
          <a:custGeom>
            <a:avLst/>
            <a:gdLst/>
            <a:ahLst/>
            <a:cxnLst/>
            <a:rect l="l" t="t" r="r" b="b"/>
            <a:pathLst>
              <a:path w="12004675" h="1957070" extrusionOk="0">
                <a:moveTo>
                  <a:pt x="12004548" y="0"/>
                </a:moveTo>
                <a:lnTo>
                  <a:pt x="0" y="0"/>
                </a:lnTo>
                <a:lnTo>
                  <a:pt x="0" y="1956816"/>
                </a:lnTo>
                <a:lnTo>
                  <a:pt x="12004548" y="1956816"/>
                </a:lnTo>
                <a:lnTo>
                  <a:pt x="12004548" y="0"/>
                </a:lnTo>
                <a:close/>
              </a:path>
            </a:pathLst>
          </a:custGeom>
          <a:solidFill>
            <a:srgbClr val="EBEEF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7"/>
          <p:cNvSpPr/>
          <p:nvPr/>
        </p:nvSpPr>
        <p:spPr>
          <a:xfrm>
            <a:off x="0" y="469391"/>
            <a:ext cx="12024360" cy="1996439"/>
          </a:xfrm>
          <a:custGeom>
            <a:avLst/>
            <a:gdLst/>
            <a:ahLst/>
            <a:cxnLst/>
            <a:rect l="l" t="t" r="r" b="b"/>
            <a:pathLst>
              <a:path w="12024360" h="1996439" extrusionOk="0">
                <a:moveTo>
                  <a:pt x="12024360" y="0"/>
                </a:moveTo>
                <a:lnTo>
                  <a:pt x="11984355" y="0"/>
                </a:lnTo>
                <a:lnTo>
                  <a:pt x="0" y="0"/>
                </a:lnTo>
                <a:lnTo>
                  <a:pt x="0" y="40005"/>
                </a:lnTo>
                <a:lnTo>
                  <a:pt x="11984355" y="40005"/>
                </a:lnTo>
                <a:lnTo>
                  <a:pt x="11984355" y="1956435"/>
                </a:lnTo>
                <a:lnTo>
                  <a:pt x="0" y="1956435"/>
                </a:lnTo>
                <a:lnTo>
                  <a:pt x="0" y="1996440"/>
                </a:lnTo>
                <a:lnTo>
                  <a:pt x="11984355" y="1996440"/>
                </a:lnTo>
                <a:lnTo>
                  <a:pt x="12024360" y="1996440"/>
                </a:lnTo>
                <a:lnTo>
                  <a:pt x="12024360" y="0"/>
                </a:lnTo>
                <a:close/>
              </a:path>
            </a:pathLst>
          </a:custGeom>
          <a:solidFill>
            <a:srgbClr val="2D414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17"/>
          <p:cNvSpPr txBox="1">
            <a:spLocks noGrp="1"/>
          </p:cNvSpPr>
          <p:nvPr>
            <p:ph type="title"/>
          </p:nvPr>
        </p:nvSpPr>
        <p:spPr>
          <a:xfrm>
            <a:off x="459866" y="180344"/>
            <a:ext cx="17368266" cy="2409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1" i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body" idx="1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body" idx="2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 txBox="1">
            <a:spLocks noGrp="1"/>
          </p:cNvSpPr>
          <p:nvPr>
            <p:ph type="title"/>
          </p:nvPr>
        </p:nvSpPr>
        <p:spPr>
          <a:xfrm>
            <a:off x="459866" y="180344"/>
            <a:ext cx="17368266" cy="2409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1" i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1"/>
          </p:nvPr>
        </p:nvSpPr>
        <p:spPr>
          <a:xfrm>
            <a:off x="5345429" y="4980006"/>
            <a:ext cx="8735060" cy="2159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c6de318811_0_1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g2c6de318811_0_1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g2c6de318811_0_1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459866" y="180344"/>
            <a:ext cx="17368266" cy="2409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5345429" y="4980006"/>
            <a:ext cx="8735060" cy="2159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14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3.png"/><Relationship Id="rId9" Type="http://schemas.openxmlformats.org/officeDocument/2006/relationships/image" Target="../media/image10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71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4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6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7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png"/><Relationship Id="rId5" Type="http://schemas.openxmlformats.org/officeDocument/2006/relationships/image" Target="../media/image90.png"/><Relationship Id="rId4" Type="http://schemas.openxmlformats.org/officeDocument/2006/relationships/image" Target="../media/image9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91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0.png"/><Relationship Id="rId5" Type="http://schemas.openxmlformats.org/officeDocument/2006/relationships/image" Target="../media/image70.png"/><Relationship Id="rId4" Type="http://schemas.openxmlformats.org/officeDocument/2006/relationships/image" Target="../media/image9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91.pn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3.png"/><Relationship Id="rId5" Type="http://schemas.openxmlformats.org/officeDocument/2006/relationships/image" Target="../media/image70.png"/><Relationship Id="rId4" Type="http://schemas.openxmlformats.org/officeDocument/2006/relationships/image" Target="../media/image9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7.jpg"/><Relationship Id="rId5" Type="http://schemas.openxmlformats.org/officeDocument/2006/relationships/image" Target="../media/image11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2.png"/><Relationship Id="rId39" Type="http://schemas.openxmlformats.org/officeDocument/2006/relationships/image" Target="../media/image65.png"/><Relationship Id="rId21" Type="http://schemas.openxmlformats.org/officeDocument/2006/relationships/image" Target="../media/image47.png"/><Relationship Id="rId34" Type="http://schemas.openxmlformats.org/officeDocument/2006/relationships/image" Target="../media/image60.png"/><Relationship Id="rId42" Type="http://schemas.openxmlformats.org/officeDocument/2006/relationships/image" Target="../media/image68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3.png"/><Relationship Id="rId20" Type="http://schemas.openxmlformats.org/officeDocument/2006/relationships/image" Target="../media/image20.png"/><Relationship Id="rId29" Type="http://schemas.openxmlformats.org/officeDocument/2006/relationships/image" Target="../media/image55.png"/><Relationship Id="rId41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0.png"/><Relationship Id="rId32" Type="http://schemas.openxmlformats.org/officeDocument/2006/relationships/image" Target="../media/image58.png"/><Relationship Id="rId37" Type="http://schemas.openxmlformats.org/officeDocument/2006/relationships/image" Target="../media/image63.png"/><Relationship Id="rId40" Type="http://schemas.openxmlformats.org/officeDocument/2006/relationships/image" Target="../media/image66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36" Type="http://schemas.openxmlformats.org/officeDocument/2006/relationships/image" Target="../media/image62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31" Type="http://schemas.openxmlformats.org/officeDocument/2006/relationships/image" Target="../media/image5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jpg"/><Relationship Id="rId22" Type="http://schemas.openxmlformats.org/officeDocument/2006/relationships/image" Target="../media/image48.png"/><Relationship Id="rId27" Type="http://schemas.openxmlformats.org/officeDocument/2006/relationships/image" Target="../media/image53.png"/><Relationship Id="rId30" Type="http://schemas.openxmlformats.org/officeDocument/2006/relationships/image" Target="../media/image56.png"/><Relationship Id="rId35" Type="http://schemas.openxmlformats.org/officeDocument/2006/relationships/image" Target="../media/image61.png"/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1.png"/><Relationship Id="rId33" Type="http://schemas.openxmlformats.org/officeDocument/2006/relationships/image" Target="../media/image59.png"/><Relationship Id="rId38" Type="http://schemas.openxmlformats.org/officeDocument/2006/relationships/image" Target="../media/image6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84.png"/><Relationship Id="rId3" Type="http://schemas.openxmlformats.org/officeDocument/2006/relationships/image" Target="../media/image78.png"/><Relationship Id="rId7" Type="http://schemas.openxmlformats.org/officeDocument/2006/relationships/image" Target="../media/image70.png"/><Relationship Id="rId12" Type="http://schemas.openxmlformats.org/officeDocument/2006/relationships/image" Target="../media/image8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png"/><Relationship Id="rId11" Type="http://schemas.openxmlformats.org/officeDocument/2006/relationships/image" Target="../media/image82.png"/><Relationship Id="rId5" Type="http://schemas.openxmlformats.org/officeDocument/2006/relationships/image" Target="../media/image80.png"/><Relationship Id="rId10" Type="http://schemas.openxmlformats.org/officeDocument/2006/relationships/image" Target="../media/image81.png"/><Relationship Id="rId4" Type="http://schemas.openxmlformats.org/officeDocument/2006/relationships/image" Target="../media/image79.png"/><Relationship Id="rId9" Type="http://schemas.openxmlformats.org/officeDocument/2006/relationships/image" Target="../media/image7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5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89.jpeg"/><Relationship Id="rId4" Type="http://schemas.openxmlformats.org/officeDocument/2006/relationships/image" Target="../media/image71.png"/><Relationship Id="rId9" Type="http://schemas.openxmlformats.org/officeDocument/2006/relationships/image" Target="../media/image8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EBEEF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" name="Google Shape;49;p1"/>
          <p:cNvGrpSpPr/>
          <p:nvPr/>
        </p:nvGrpSpPr>
        <p:grpSpPr>
          <a:xfrm>
            <a:off x="1028700" y="1028699"/>
            <a:ext cx="17259299" cy="9258301"/>
            <a:chOff x="1028700" y="1028699"/>
            <a:chExt cx="17259299" cy="9258301"/>
          </a:xfrm>
        </p:grpSpPr>
        <p:sp>
          <p:nvSpPr>
            <p:cNvPr id="50" name="Google Shape;50;p1"/>
            <p:cNvSpPr/>
            <p:nvPr/>
          </p:nvSpPr>
          <p:spPr>
            <a:xfrm>
              <a:off x="1089672" y="1089660"/>
              <a:ext cx="15734030" cy="9197340"/>
            </a:xfrm>
            <a:custGeom>
              <a:avLst/>
              <a:gdLst/>
              <a:ahLst/>
              <a:cxnLst/>
              <a:rect l="l" t="t" r="r" b="b"/>
              <a:pathLst>
                <a:path w="15734030" h="9197340" extrusionOk="0">
                  <a:moveTo>
                    <a:pt x="0" y="9197337"/>
                  </a:moveTo>
                  <a:lnTo>
                    <a:pt x="15733763" y="9197337"/>
                  </a:lnTo>
                  <a:lnTo>
                    <a:pt x="15733763" y="0"/>
                  </a:lnTo>
                  <a:lnTo>
                    <a:pt x="0" y="0"/>
                  </a:lnTo>
                  <a:lnTo>
                    <a:pt x="0" y="9197337"/>
                  </a:lnTo>
                  <a:close/>
                </a:path>
              </a:pathLst>
            </a:custGeom>
            <a:solidFill>
              <a:srgbClr val="3D578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1028700" y="1028699"/>
              <a:ext cx="15855950" cy="9258300"/>
            </a:xfrm>
            <a:custGeom>
              <a:avLst/>
              <a:gdLst/>
              <a:ahLst/>
              <a:cxnLst/>
              <a:rect l="l" t="t" r="r" b="b"/>
              <a:pathLst>
                <a:path w="15855950" h="9258300" extrusionOk="0">
                  <a:moveTo>
                    <a:pt x="15855696" y="0"/>
                  </a:moveTo>
                  <a:lnTo>
                    <a:pt x="15794736" y="0"/>
                  </a:lnTo>
                  <a:lnTo>
                    <a:pt x="60972" y="0"/>
                  </a:lnTo>
                  <a:lnTo>
                    <a:pt x="0" y="0"/>
                  </a:lnTo>
                  <a:lnTo>
                    <a:pt x="0" y="9258300"/>
                  </a:lnTo>
                  <a:lnTo>
                    <a:pt x="60972" y="9258300"/>
                  </a:lnTo>
                  <a:lnTo>
                    <a:pt x="60972" y="60960"/>
                  </a:lnTo>
                  <a:lnTo>
                    <a:pt x="15794736" y="60960"/>
                  </a:lnTo>
                  <a:lnTo>
                    <a:pt x="15794736" y="9258300"/>
                  </a:lnTo>
                  <a:lnTo>
                    <a:pt x="15855696" y="9258300"/>
                  </a:lnTo>
                  <a:lnTo>
                    <a:pt x="15855696" y="0"/>
                  </a:lnTo>
                  <a:close/>
                </a:path>
              </a:pathLst>
            </a:custGeom>
            <a:solidFill>
              <a:srgbClr val="2D414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2" name="Google Shape;52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365480" y="6297167"/>
              <a:ext cx="4922519" cy="39898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53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29284" y="1187193"/>
              <a:ext cx="5785103" cy="90998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54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257288" y="8360664"/>
              <a:ext cx="2189988" cy="16962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" name="Google Shape;55;p1"/>
          <p:cNvSpPr txBox="1">
            <a:spLocks noGrp="1"/>
          </p:cNvSpPr>
          <p:nvPr>
            <p:ph type="title"/>
          </p:nvPr>
        </p:nvSpPr>
        <p:spPr>
          <a:xfrm>
            <a:off x="7458656" y="2063626"/>
            <a:ext cx="8830213" cy="3976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4600" b="0" dirty="0">
                <a:solidFill>
                  <a:srgbClr val="EBEEF1"/>
                </a:solidFill>
                <a:latin typeface="Arial"/>
                <a:ea typeface="Arial"/>
                <a:cs typeface="Arial"/>
                <a:sym typeface="Arial"/>
              </a:rPr>
              <a:t>ХАРКІВСЬКИЙ НАЦІОНАЛЬНИЙ ЕКОНОМІЧНИЙ УНІВЕРСИТЕТ ІМЕНІ СЕМЕНА КУЗНЕЦЯ</a:t>
            </a:r>
            <a:endParaRPr sz="46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27517" y="8191499"/>
            <a:ext cx="2134613" cy="2091951"/>
          </a:xfrm>
          <a:prstGeom prst="ellipse">
            <a:avLst/>
          </a:prstGeom>
          <a:noFill/>
          <a:ln w="635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0784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588C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g312cc829c91_0_0"/>
          <p:cNvGrpSpPr/>
          <p:nvPr/>
        </p:nvGrpSpPr>
        <p:grpSpPr>
          <a:xfrm>
            <a:off x="-800" y="3089675"/>
            <a:ext cx="18289588" cy="7673948"/>
            <a:chOff x="0" y="0"/>
            <a:chExt cx="44576135" cy="18223576"/>
          </a:xfrm>
        </p:grpSpPr>
        <p:sp>
          <p:nvSpPr>
            <p:cNvPr id="327" name="Google Shape;327;g312cc829c91_0_0"/>
            <p:cNvSpPr/>
            <p:nvPr/>
          </p:nvSpPr>
          <p:spPr>
            <a:xfrm>
              <a:off x="72390" y="72390"/>
              <a:ext cx="44431356" cy="18078797"/>
            </a:xfrm>
            <a:custGeom>
              <a:avLst/>
              <a:gdLst/>
              <a:ahLst/>
              <a:cxnLst/>
              <a:rect l="l" t="t" r="r" b="b"/>
              <a:pathLst>
                <a:path w="44431356" h="18078797" extrusionOk="0">
                  <a:moveTo>
                    <a:pt x="0" y="0"/>
                  </a:moveTo>
                  <a:lnTo>
                    <a:pt x="44431356" y="0"/>
                  </a:lnTo>
                  <a:lnTo>
                    <a:pt x="44431356" y="18078797"/>
                  </a:lnTo>
                  <a:lnTo>
                    <a:pt x="0" y="18078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</p:sp>
        <p:sp>
          <p:nvSpPr>
            <p:cNvPr id="328" name="Google Shape;328;g312cc829c91_0_0"/>
            <p:cNvSpPr/>
            <p:nvPr/>
          </p:nvSpPr>
          <p:spPr>
            <a:xfrm>
              <a:off x="0" y="0"/>
              <a:ext cx="44576135" cy="18223576"/>
            </a:xfrm>
            <a:custGeom>
              <a:avLst/>
              <a:gdLst/>
              <a:ahLst/>
              <a:cxnLst/>
              <a:rect l="l" t="t" r="r" b="b"/>
              <a:pathLst>
                <a:path w="44576135" h="18223576" extrusionOk="0">
                  <a:moveTo>
                    <a:pt x="44431356" y="18078797"/>
                  </a:moveTo>
                  <a:lnTo>
                    <a:pt x="44576135" y="18078797"/>
                  </a:lnTo>
                  <a:lnTo>
                    <a:pt x="44576135" y="18223576"/>
                  </a:lnTo>
                  <a:lnTo>
                    <a:pt x="44431356" y="18223576"/>
                  </a:lnTo>
                  <a:lnTo>
                    <a:pt x="44431356" y="1807879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8078797"/>
                  </a:lnTo>
                  <a:lnTo>
                    <a:pt x="0" y="18078797"/>
                  </a:lnTo>
                  <a:lnTo>
                    <a:pt x="0" y="144780"/>
                  </a:lnTo>
                  <a:close/>
                  <a:moveTo>
                    <a:pt x="0" y="18078797"/>
                  </a:moveTo>
                  <a:lnTo>
                    <a:pt x="144780" y="18078797"/>
                  </a:lnTo>
                  <a:lnTo>
                    <a:pt x="144780" y="18223576"/>
                  </a:lnTo>
                  <a:lnTo>
                    <a:pt x="0" y="18223576"/>
                  </a:lnTo>
                  <a:lnTo>
                    <a:pt x="0" y="18078797"/>
                  </a:lnTo>
                  <a:close/>
                  <a:moveTo>
                    <a:pt x="44431356" y="144780"/>
                  </a:moveTo>
                  <a:lnTo>
                    <a:pt x="44576135" y="144780"/>
                  </a:lnTo>
                  <a:lnTo>
                    <a:pt x="44576135" y="18078797"/>
                  </a:lnTo>
                  <a:lnTo>
                    <a:pt x="44431356" y="18078797"/>
                  </a:lnTo>
                  <a:lnTo>
                    <a:pt x="44431356" y="144780"/>
                  </a:lnTo>
                  <a:close/>
                  <a:moveTo>
                    <a:pt x="144780" y="18078797"/>
                  </a:moveTo>
                  <a:lnTo>
                    <a:pt x="44431356" y="18078797"/>
                  </a:lnTo>
                  <a:lnTo>
                    <a:pt x="44431356" y="18223576"/>
                  </a:lnTo>
                  <a:lnTo>
                    <a:pt x="144780" y="18223576"/>
                  </a:lnTo>
                  <a:lnTo>
                    <a:pt x="144780" y="18078797"/>
                  </a:lnTo>
                  <a:close/>
                  <a:moveTo>
                    <a:pt x="44431356" y="0"/>
                  </a:moveTo>
                  <a:lnTo>
                    <a:pt x="44576135" y="0"/>
                  </a:lnTo>
                  <a:lnTo>
                    <a:pt x="44576135" y="144780"/>
                  </a:lnTo>
                  <a:lnTo>
                    <a:pt x="44431356" y="144780"/>
                  </a:lnTo>
                  <a:lnTo>
                    <a:pt x="4443135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4431356" y="0"/>
                  </a:lnTo>
                  <a:lnTo>
                    <a:pt x="4443135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  <a:ln>
              <a:noFill/>
            </a:ln>
          </p:spPr>
        </p:sp>
      </p:grpSp>
      <p:pic>
        <p:nvPicPr>
          <p:cNvPr id="329" name="Google Shape;329;g312cc829c91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761785">
            <a:off x="15641140" y="7972762"/>
            <a:ext cx="4417356" cy="4144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g312cc829c91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022547" y="281522"/>
            <a:ext cx="2827271" cy="2188767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g312cc829c91_0_0"/>
          <p:cNvSpPr txBox="1"/>
          <p:nvPr/>
        </p:nvSpPr>
        <p:spPr>
          <a:xfrm>
            <a:off x="0" y="3428994"/>
            <a:ext cx="110754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endParaRPr sz="2499" b="0" i="0" u="none" strike="noStrike" cap="none">
              <a:solidFill>
                <a:srgbClr val="304F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g312cc829c91_0_0"/>
          <p:cNvSpPr txBox="1"/>
          <p:nvPr/>
        </p:nvSpPr>
        <p:spPr>
          <a:xfrm>
            <a:off x="3248526" y="1107350"/>
            <a:ext cx="11774100" cy="105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Arial"/>
              <a:buNone/>
            </a:pPr>
            <a:r>
              <a:rPr lang="ru-RU" sz="6200" b="0" i="0" u="none" strike="noStrike" cap="none" dirty="0" err="1">
                <a:solidFill>
                  <a:srgbClr val="EBEFF2"/>
                </a:solidFill>
                <a:latin typeface="Arial"/>
                <a:ea typeface="Arial"/>
                <a:cs typeface="Arial"/>
                <a:sym typeface="Arial"/>
              </a:rPr>
              <a:t>Twinning</a:t>
            </a:r>
            <a:r>
              <a:rPr lang="ru-RU" sz="6200" b="0" i="0" u="none" strike="noStrike" cap="none" dirty="0">
                <a:solidFill>
                  <a:srgbClr val="EBEFF2"/>
                </a:solidFill>
                <a:latin typeface="Arial"/>
                <a:ea typeface="Arial"/>
                <a:cs typeface="Arial"/>
                <a:sym typeface="Arial"/>
              </a:rPr>
              <a:t> партнерство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g312cc829c91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59401" y="5143500"/>
            <a:ext cx="7626142" cy="5332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g312cc829c91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7989" y="3811700"/>
            <a:ext cx="5061000" cy="1480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g312cc829c91_0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572000" y="3726326"/>
            <a:ext cx="6184260" cy="168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g312cc829c91_0_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113525" y="6033525"/>
            <a:ext cx="4078200" cy="130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"/>
          <p:cNvSpPr/>
          <p:nvPr/>
        </p:nvSpPr>
        <p:spPr>
          <a:xfrm>
            <a:off x="0" y="0"/>
            <a:ext cx="18288000" cy="2952115"/>
          </a:xfrm>
          <a:custGeom>
            <a:avLst/>
            <a:gdLst/>
            <a:ahLst/>
            <a:cxnLst/>
            <a:rect l="l" t="t" r="r" b="b"/>
            <a:pathLst>
              <a:path w="18288000" h="2952115" extrusionOk="0">
                <a:moveTo>
                  <a:pt x="0" y="2951988"/>
                </a:moveTo>
                <a:lnTo>
                  <a:pt x="18288000" y="2951988"/>
                </a:lnTo>
                <a:lnTo>
                  <a:pt x="18288000" y="0"/>
                </a:lnTo>
                <a:lnTo>
                  <a:pt x="0" y="0"/>
                </a:lnTo>
                <a:lnTo>
                  <a:pt x="0" y="2951988"/>
                </a:lnTo>
                <a:close/>
              </a:path>
            </a:pathLst>
          </a:custGeom>
          <a:solidFill>
            <a:srgbClr val="3D578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4" name="Google Shape;114;p7"/>
          <p:cNvGrpSpPr/>
          <p:nvPr/>
        </p:nvGrpSpPr>
        <p:grpSpPr>
          <a:xfrm>
            <a:off x="0" y="2951988"/>
            <a:ext cx="18288000" cy="7335519"/>
            <a:chOff x="0" y="2951988"/>
            <a:chExt cx="18288000" cy="7335519"/>
          </a:xfrm>
        </p:grpSpPr>
        <p:sp>
          <p:nvSpPr>
            <p:cNvPr id="115" name="Google Shape;115;p7"/>
            <p:cNvSpPr/>
            <p:nvPr/>
          </p:nvSpPr>
          <p:spPr>
            <a:xfrm>
              <a:off x="0" y="3012948"/>
              <a:ext cx="18288000" cy="7274559"/>
            </a:xfrm>
            <a:custGeom>
              <a:avLst/>
              <a:gdLst/>
              <a:ahLst/>
              <a:cxnLst/>
              <a:rect l="l" t="t" r="r" b="b"/>
              <a:pathLst>
                <a:path w="18288000" h="7274559" extrusionOk="0">
                  <a:moveTo>
                    <a:pt x="0" y="7274048"/>
                  </a:moveTo>
                  <a:lnTo>
                    <a:pt x="18287999" y="7274048"/>
                  </a:lnTo>
                  <a:lnTo>
                    <a:pt x="18287999" y="0"/>
                  </a:lnTo>
                  <a:lnTo>
                    <a:pt x="0" y="0"/>
                  </a:lnTo>
                  <a:lnTo>
                    <a:pt x="0" y="7274048"/>
                  </a:lnTo>
                  <a:close/>
                </a:path>
              </a:pathLst>
            </a:custGeom>
            <a:solidFill>
              <a:srgbClr val="EBEE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0" y="2951988"/>
              <a:ext cx="18288000" cy="60960"/>
            </a:xfrm>
            <a:custGeom>
              <a:avLst/>
              <a:gdLst/>
              <a:ahLst/>
              <a:cxnLst/>
              <a:rect l="l" t="t" r="r" b="b"/>
              <a:pathLst>
                <a:path w="18288000" h="60960" extrusionOk="0">
                  <a:moveTo>
                    <a:pt x="0" y="60959"/>
                  </a:moveTo>
                  <a:lnTo>
                    <a:pt x="0" y="0"/>
                  </a:lnTo>
                  <a:lnTo>
                    <a:pt x="18287999" y="0"/>
                  </a:lnTo>
                  <a:lnTo>
                    <a:pt x="18287999" y="60959"/>
                  </a:lnTo>
                  <a:lnTo>
                    <a:pt x="0" y="60959"/>
                  </a:lnTo>
                  <a:close/>
                </a:path>
              </a:pathLst>
            </a:custGeom>
            <a:solidFill>
              <a:srgbClr val="2D414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7" name="Google Shape;117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908784" y="7420736"/>
              <a:ext cx="3379215" cy="286626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8" name="Google Shape;11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729204" y="475487"/>
            <a:ext cx="2401823" cy="185927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7"/>
          <p:cNvSpPr txBox="1"/>
          <p:nvPr/>
        </p:nvSpPr>
        <p:spPr>
          <a:xfrm>
            <a:off x="315714" y="3012948"/>
            <a:ext cx="12240080" cy="9542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4150" rIns="0" bIns="0" anchor="t" anchorCtr="0">
            <a:spAutoFit/>
          </a:bodyPr>
          <a:lstStyle/>
          <a:p>
            <a:pPr marL="469264" indent="-457200">
              <a:buClr>
                <a:srgbClr val="2F4F8B"/>
              </a:buClr>
              <a:buSzPts val="2800"/>
              <a:buFont typeface="+mj-lt"/>
              <a:buAutoNum type="arabicPeriod"/>
            </a:pPr>
            <a:r>
              <a:rPr lang="en-US" sz="2200" b="1" dirty="0" err="1">
                <a:solidFill>
                  <a:srgbClr val="1F497D">
                    <a:lumMod val="75000"/>
                  </a:srgbClr>
                </a:solidFill>
              </a:rPr>
              <a:t>DigiUni</a:t>
            </a:r>
            <a:r>
              <a:rPr lang="en-US" sz="2200" b="1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uk-UA" sz="2200" dirty="0">
                <a:solidFill>
                  <a:srgbClr val="1F497D">
                    <a:lumMod val="75000"/>
                  </a:srgbClr>
                </a:solidFill>
              </a:rPr>
              <a:t>“ЦИФРОВИЙ УНІВЕРСИТЕТ – ВІДКРИТА УКРАЇНСЬКА ІНІЦІАТИВА”</a:t>
            </a:r>
            <a:endParaRPr lang="" sz="2200" dirty="0">
              <a:solidFill>
                <a:srgbClr val="1F497D">
                  <a:lumMod val="75000"/>
                </a:srgbClr>
              </a:solidFill>
            </a:endParaRPr>
          </a:p>
          <a:p>
            <a:pPr marL="469264" indent="-457200">
              <a:buClr>
                <a:srgbClr val="2F4F8B"/>
              </a:buClr>
              <a:buSzPts val="2800"/>
              <a:buFont typeface="+mj-lt"/>
              <a:buAutoNum type="arabicPeriod"/>
            </a:pPr>
            <a:r>
              <a:rPr lang="en-US" sz="2200" b="1" dirty="0">
                <a:solidFill>
                  <a:srgbClr val="1F497D">
                    <a:lumMod val="75000"/>
                  </a:srgbClr>
                </a:solidFill>
              </a:rPr>
              <a:t>UA-Talent-UP</a:t>
            </a:r>
            <a:r>
              <a:rPr lang="en-US" sz="220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" sz="2200" dirty="0">
                <a:solidFill>
                  <a:srgbClr val="1F497D">
                    <a:lumMod val="75000"/>
                  </a:srgbClr>
                </a:solidFill>
              </a:rPr>
              <a:t>“</a:t>
            </a:r>
            <a:r>
              <a:rPr lang="uk-UA" sz="2200" dirty="0">
                <a:solidFill>
                  <a:srgbClr val="1F497D">
                    <a:lumMod val="75000"/>
                  </a:srgbClr>
                </a:solidFill>
              </a:rPr>
              <a:t>Розвиток підприємливості, креативності та міжкультурних </a:t>
            </a:r>
            <a:r>
              <a:rPr lang="uk-UA" sz="2200" dirty="0" err="1">
                <a:solidFill>
                  <a:srgbClr val="1F497D">
                    <a:lumMod val="75000"/>
                  </a:srgbClr>
                </a:solidFill>
              </a:rPr>
              <a:t>компетенцій</a:t>
            </a:r>
            <a:r>
              <a:rPr lang="uk-UA" sz="2200" dirty="0">
                <a:solidFill>
                  <a:srgbClr val="1F497D">
                    <a:lumMod val="75000"/>
                  </a:srgbClr>
                </a:solidFill>
              </a:rPr>
              <a:t> для якісного викладання в Україні</a:t>
            </a:r>
            <a:r>
              <a:rPr lang="" sz="2200" dirty="0">
                <a:solidFill>
                  <a:srgbClr val="1F497D">
                    <a:lumMod val="75000"/>
                  </a:srgbClr>
                </a:solidFill>
              </a:rPr>
              <a:t>”</a:t>
            </a:r>
          </a:p>
          <a:p>
            <a:pPr marL="469264" indent="-457200">
              <a:buClr>
                <a:srgbClr val="2F4F8B"/>
              </a:buClr>
              <a:buSzPts val="2800"/>
              <a:buFont typeface="+mj-lt"/>
              <a:buAutoNum type="arabicPeriod"/>
            </a:pPr>
            <a:r>
              <a:rPr lang="en-US" sz="2200" b="1" dirty="0">
                <a:solidFill>
                  <a:srgbClr val="1F497D">
                    <a:lumMod val="75000"/>
                  </a:srgbClr>
                </a:solidFill>
              </a:rPr>
              <a:t>FSITDE</a:t>
            </a:r>
            <a:r>
              <a:rPr lang="en-US" sz="220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uk-UA" sz="2200" dirty="0">
                <a:solidFill>
                  <a:srgbClr val="1F497D">
                    <a:lumMod val="75000"/>
                  </a:srgbClr>
                </a:solidFill>
              </a:rPr>
              <a:t>«Інституційні трансформації фінансової системи в епоху цифрової економіки: Досвід ЄС для України»</a:t>
            </a:r>
            <a:endParaRPr lang="" sz="2200" dirty="0">
              <a:solidFill>
                <a:srgbClr val="1F497D">
                  <a:lumMod val="75000"/>
                </a:srgbClr>
              </a:solidFill>
            </a:endParaRPr>
          </a:p>
          <a:p>
            <a:pPr marL="469264" indent="-457200">
              <a:buClr>
                <a:srgbClr val="2F4F8B"/>
              </a:buClr>
              <a:buSzPts val="2800"/>
              <a:buFont typeface="+mj-lt"/>
              <a:buAutoNum type="arabicPeriod"/>
            </a:pPr>
            <a:r>
              <a:rPr lang="uk-UA" sz="2200" b="1" dirty="0">
                <a:solidFill>
                  <a:srgbClr val="1F497D">
                    <a:lumMod val="75000"/>
                  </a:srgbClr>
                </a:solidFill>
              </a:rPr>
              <a:t>АСЕ-ЕХ</a:t>
            </a:r>
            <a:r>
              <a:rPr lang="uk-UA" sz="2200" dirty="0">
                <a:solidFill>
                  <a:srgbClr val="1F497D">
                    <a:lumMod val="75000"/>
                  </a:srgbClr>
                </a:solidFill>
              </a:rPr>
              <a:t> «Циркулярна економіка в сільському </a:t>
            </a:r>
            <a:r>
              <a:rPr lang="uk-UA" sz="2200" dirty="0" err="1">
                <a:solidFill>
                  <a:srgbClr val="1F497D">
                    <a:lumMod val="75000"/>
                  </a:srgbClr>
                </a:solidFill>
              </a:rPr>
              <a:t>господарстві-</a:t>
            </a:r>
            <a:r>
              <a:rPr lang="uk-UA" sz="220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uk-UA" sz="2200" dirty="0" err="1">
                <a:solidFill>
                  <a:srgbClr val="1F497D">
                    <a:lumMod val="75000"/>
                  </a:srgbClr>
                </a:solidFill>
              </a:rPr>
              <a:t>EXpert</a:t>
            </a:r>
            <a:r>
              <a:rPr lang="uk-UA" sz="2200" dirty="0">
                <a:solidFill>
                  <a:srgbClr val="1F497D">
                    <a:lumMod val="75000"/>
                  </a:srgbClr>
                </a:solidFill>
              </a:rPr>
              <a:t>“</a:t>
            </a:r>
            <a:endParaRPr lang="" sz="2200" dirty="0">
              <a:solidFill>
                <a:srgbClr val="1F497D">
                  <a:lumMod val="75000"/>
                </a:srgbClr>
              </a:solidFill>
            </a:endParaRPr>
          </a:p>
          <a:p>
            <a:pPr marL="469264" indent="-457200">
              <a:buClr>
                <a:srgbClr val="2F4F8B"/>
              </a:buClr>
              <a:buSzPts val="2800"/>
              <a:buFont typeface="+mj-lt"/>
              <a:buAutoNum type="arabicPeriod"/>
            </a:pPr>
            <a:r>
              <a:rPr lang="en-US" sz="2200" b="1" dirty="0">
                <a:solidFill>
                  <a:srgbClr val="1F497D">
                    <a:lumMod val="75000"/>
                  </a:srgbClr>
                </a:solidFill>
              </a:rPr>
              <a:t>AFID</a:t>
            </a:r>
            <a:r>
              <a:rPr lang="en-US" sz="220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uk-UA" sz="2200" dirty="0">
                <a:solidFill>
                  <a:srgbClr val="1F497D">
                    <a:lumMod val="75000"/>
                  </a:srgbClr>
                </a:solidFill>
              </a:rPr>
              <a:t>“Забезпечення академічної свободи та інклюзії шляхом </a:t>
            </a:r>
            <a:r>
              <a:rPr lang="uk-UA" sz="2200" dirty="0" err="1">
                <a:solidFill>
                  <a:srgbClr val="1F497D">
                    <a:lumMod val="75000"/>
                  </a:srgbClr>
                </a:solidFill>
              </a:rPr>
              <a:t>цифровізації</a:t>
            </a:r>
            <a:r>
              <a:rPr lang="uk-UA" sz="2200" dirty="0">
                <a:solidFill>
                  <a:srgbClr val="1F497D">
                    <a:lumMod val="75000"/>
                  </a:srgbClr>
                </a:solidFill>
              </a:rPr>
              <a:t>”</a:t>
            </a:r>
            <a:endParaRPr lang="" sz="2200" dirty="0">
              <a:solidFill>
                <a:srgbClr val="1F497D">
                  <a:lumMod val="75000"/>
                </a:srgbClr>
              </a:solidFill>
            </a:endParaRPr>
          </a:p>
          <a:p>
            <a:pPr marL="469264" indent="-457200">
              <a:buClr>
                <a:srgbClr val="2F4F8B"/>
              </a:buClr>
              <a:buSzPts val="2800"/>
              <a:buFont typeface="+mj-lt"/>
              <a:buAutoNum type="arabicPeriod"/>
            </a:pPr>
            <a:r>
              <a:rPr lang="en-US" sz="2200" b="1" dirty="0" err="1">
                <a:solidFill>
                  <a:srgbClr val="1F497D">
                    <a:lumMod val="75000"/>
                  </a:srgbClr>
                </a:solidFill>
              </a:rPr>
              <a:t>DigiTrade</a:t>
            </a:r>
            <a:r>
              <a:rPr lang="en-US" sz="220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uk-UA" sz="2200" dirty="0">
                <a:solidFill>
                  <a:srgbClr val="1F497D">
                    <a:lumMod val="75000"/>
                  </a:srgbClr>
                </a:solidFill>
              </a:rPr>
              <a:t>«Цифрова трансформація торгівлі: досвід Європейського Союзу для України»</a:t>
            </a:r>
            <a:endParaRPr lang="" sz="2200" dirty="0">
              <a:solidFill>
                <a:srgbClr val="1F497D">
                  <a:lumMod val="75000"/>
                </a:srgbClr>
              </a:solidFill>
            </a:endParaRPr>
          </a:p>
          <a:p>
            <a:pPr marL="469264" indent="-457200">
              <a:buClr>
                <a:srgbClr val="2F4F8B"/>
              </a:buClr>
              <a:buSzPts val="2800"/>
              <a:buFont typeface="+mj-lt"/>
              <a:buAutoNum type="arabicPeriod"/>
            </a:pPr>
            <a:r>
              <a:rPr lang="en-US" sz="2200" b="1" dirty="0">
                <a:solidFill>
                  <a:srgbClr val="1F497D">
                    <a:lumMod val="75000"/>
                  </a:srgbClr>
                </a:solidFill>
              </a:rPr>
              <a:t>CLIDE</a:t>
            </a:r>
            <a:r>
              <a:rPr lang="en-US" sz="220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uk-UA" sz="2200" dirty="0">
                <a:solidFill>
                  <a:srgbClr val="1F497D">
                    <a:lumMod val="75000"/>
                  </a:srgbClr>
                </a:solidFill>
              </a:rPr>
              <a:t>Міжкультурне лідерство в </a:t>
            </a:r>
            <a:r>
              <a:rPr lang="uk-UA" sz="2200" dirty="0" err="1">
                <a:solidFill>
                  <a:srgbClr val="1F497D">
                    <a:lumMod val="75000"/>
                  </a:srgbClr>
                </a:solidFill>
              </a:rPr>
              <a:t>цифров</a:t>
            </a:r>
            <a:r>
              <a:rPr lang="" sz="2200" dirty="0">
                <a:solidFill>
                  <a:srgbClr val="1F497D">
                    <a:lumMod val="75000"/>
                  </a:srgbClr>
                </a:solidFill>
              </a:rPr>
              <a:t>у</a:t>
            </a:r>
            <a:r>
              <a:rPr lang="uk-UA" sz="2200" dirty="0">
                <a:solidFill>
                  <a:srgbClr val="1F497D">
                    <a:lumMod val="75000"/>
                  </a:srgbClr>
                </a:solidFill>
              </a:rPr>
              <a:t> ер</a:t>
            </a:r>
            <a:r>
              <a:rPr lang="" sz="2200" dirty="0">
                <a:solidFill>
                  <a:srgbClr val="1F497D">
                    <a:lumMod val="75000"/>
                  </a:srgbClr>
                </a:solidFill>
              </a:rPr>
              <a:t>у</a:t>
            </a:r>
          </a:p>
          <a:p>
            <a:pPr marL="469264" indent="-457200">
              <a:buClr>
                <a:srgbClr val="2F4F8B"/>
              </a:buClr>
              <a:buSzPts val="2800"/>
              <a:buFont typeface="+mj-lt"/>
              <a:buAutoNum type="arabicPeriod"/>
            </a:pPr>
            <a:r>
              <a:rPr lang="en-US" sz="2200" b="1" dirty="0">
                <a:solidFill>
                  <a:srgbClr val="1F497D">
                    <a:lumMod val="75000"/>
                  </a:srgbClr>
                </a:solidFill>
              </a:rPr>
              <a:t>EUComplianceM4UA</a:t>
            </a:r>
            <a:r>
              <a:rPr lang="en-US" sz="220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uk-UA" sz="2200" dirty="0">
                <a:solidFill>
                  <a:srgbClr val="1F497D">
                    <a:lumMod val="75000"/>
                  </a:srgbClr>
                </a:solidFill>
              </a:rPr>
              <a:t>«Впровадження європейського підходу </a:t>
            </a:r>
            <a:r>
              <a:rPr lang="uk-UA" sz="2200" dirty="0" err="1">
                <a:solidFill>
                  <a:srgbClr val="1F497D">
                    <a:lumMod val="75000"/>
                  </a:srgbClr>
                </a:solidFill>
              </a:rPr>
              <a:t>комплаєнс-менеджменту</a:t>
            </a:r>
            <a:r>
              <a:rPr lang="uk-UA" sz="2200" dirty="0">
                <a:solidFill>
                  <a:srgbClr val="1F497D">
                    <a:lumMod val="75000"/>
                  </a:srgbClr>
                </a:solidFill>
              </a:rPr>
              <a:t> у вищій освіті України»</a:t>
            </a:r>
            <a:endParaRPr lang="" sz="2200" dirty="0">
              <a:solidFill>
                <a:srgbClr val="1F497D">
                  <a:lumMod val="75000"/>
                </a:srgbClr>
              </a:solidFill>
            </a:endParaRPr>
          </a:p>
          <a:p>
            <a:pPr marL="469264" indent="-457200">
              <a:buClr>
                <a:srgbClr val="2F4F8B"/>
              </a:buClr>
              <a:buSzPts val="2800"/>
              <a:buFont typeface="+mj-lt"/>
              <a:buAutoNum type="arabicPeriod"/>
            </a:pPr>
            <a:r>
              <a:rPr lang="en-US" sz="2200" b="1" dirty="0" err="1">
                <a:solidFill>
                  <a:srgbClr val="1F497D">
                    <a:lumMod val="75000"/>
                  </a:srgbClr>
                </a:solidFill>
              </a:rPr>
              <a:t>PubCirEco</a:t>
            </a:r>
            <a:r>
              <a:rPr lang="en-US" sz="220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" sz="2200" dirty="0">
                <a:solidFill>
                  <a:srgbClr val="1F497D">
                    <a:lumMod val="75000"/>
                  </a:srgbClr>
                </a:solidFill>
              </a:rPr>
              <a:t>“</a:t>
            </a:r>
            <a:r>
              <a:rPr lang="uk-UA" sz="2200" dirty="0">
                <a:solidFill>
                  <a:srgbClr val="1F497D">
                    <a:lumMod val="75000"/>
                  </a:srgbClr>
                </a:solidFill>
              </a:rPr>
              <a:t>Вирішальна роль державних службовців у впровадженні циркулярної економіки: впровадження мислення циркулярної економіки у ЗВО</a:t>
            </a:r>
            <a:r>
              <a:rPr lang="" sz="2200" dirty="0">
                <a:solidFill>
                  <a:srgbClr val="1F497D">
                    <a:lumMod val="75000"/>
                  </a:srgbClr>
                </a:solidFill>
              </a:rPr>
              <a:t>”</a:t>
            </a:r>
          </a:p>
          <a:p>
            <a:pPr marL="469264" indent="-457200">
              <a:buClr>
                <a:srgbClr val="2F4F8B"/>
              </a:buClr>
              <a:buSzPts val="2800"/>
              <a:buFont typeface="+mj-lt"/>
              <a:buAutoNum type="arabicPeriod"/>
            </a:pPr>
            <a:r>
              <a:rPr lang="en-US" sz="2200" b="1" dirty="0">
                <a:solidFill>
                  <a:srgbClr val="1F497D">
                    <a:lumMod val="75000"/>
                  </a:srgbClr>
                </a:solidFill>
              </a:rPr>
              <a:t> EU-</a:t>
            </a:r>
            <a:r>
              <a:rPr lang="en-US" sz="2200" b="1" dirty="0" err="1">
                <a:solidFill>
                  <a:srgbClr val="1F497D">
                    <a:lumMod val="75000"/>
                  </a:srgbClr>
                </a:solidFill>
              </a:rPr>
              <a:t>cyberconnect</a:t>
            </a:r>
            <a:r>
              <a:rPr lang="en-US" sz="2200" b="1" dirty="0">
                <a:solidFill>
                  <a:srgbClr val="1F497D">
                    <a:lumMod val="75000"/>
                  </a:srgbClr>
                </a:solidFill>
              </a:rPr>
              <a:t>-UA  </a:t>
            </a:r>
            <a:r>
              <a:rPr lang="uk-UA" sz="2200" dirty="0">
                <a:solidFill>
                  <a:srgbClr val="1F497D">
                    <a:lumMod val="75000"/>
                  </a:srgbClr>
                </a:solidFill>
              </a:rPr>
              <a:t>“Стратегія </a:t>
            </a:r>
            <a:r>
              <a:rPr lang="uk-UA" sz="2200" dirty="0" err="1">
                <a:solidFill>
                  <a:srgbClr val="1F497D">
                    <a:lumMod val="75000"/>
                  </a:srgbClr>
                </a:solidFill>
              </a:rPr>
              <a:t>кіберстандартизації</a:t>
            </a:r>
            <a:r>
              <a:rPr lang="uk-UA" sz="2200" dirty="0">
                <a:solidFill>
                  <a:srgbClr val="1F497D">
                    <a:lumMod val="75000"/>
                  </a:srgbClr>
                </a:solidFill>
              </a:rPr>
              <a:t> ЄС для ефективного поєднання та цифрової інфраструктури: досвід для України”</a:t>
            </a:r>
            <a:endParaRPr lang="en-US" sz="2200" dirty="0">
              <a:solidFill>
                <a:srgbClr val="1F497D">
                  <a:lumMod val="75000"/>
                </a:srgbClr>
              </a:solidFill>
            </a:endParaRPr>
          </a:p>
          <a:p>
            <a:pPr marL="469264" indent="-457200">
              <a:buClr>
                <a:srgbClr val="2F4F8B"/>
              </a:buClr>
              <a:buSzPts val="2800"/>
              <a:buFont typeface="+mj-lt"/>
              <a:buAutoNum type="arabicPeriod"/>
            </a:pPr>
            <a:r>
              <a:rPr lang="en-US" sz="2200" b="1" dirty="0" err="1">
                <a:solidFill>
                  <a:srgbClr val="1F497D">
                    <a:lumMod val="75000"/>
                  </a:srgbClr>
                </a:solidFill>
              </a:rPr>
              <a:t>Abertay</a:t>
            </a:r>
            <a:r>
              <a:rPr lang="en-US" sz="220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2200" dirty="0" err="1">
                <a:solidFill>
                  <a:srgbClr val="1F497D">
                    <a:lumMod val="75000"/>
                  </a:srgbClr>
                </a:solidFill>
              </a:rPr>
              <a:t>Програма</a:t>
            </a:r>
            <a:r>
              <a:rPr lang="ru-RU" sz="2200" dirty="0">
                <a:solidFill>
                  <a:srgbClr val="1F497D">
                    <a:lumMod val="75000"/>
                  </a:srgbClr>
                </a:solidFill>
              </a:rPr>
              <a:t> 2-х </a:t>
            </a:r>
            <a:r>
              <a:rPr lang="ru-RU" sz="2200" dirty="0" err="1">
                <a:solidFill>
                  <a:srgbClr val="1F497D">
                    <a:lumMod val="75000"/>
                  </a:srgbClr>
                </a:solidFill>
              </a:rPr>
              <a:t>дипломів</a:t>
            </a:r>
            <a:r>
              <a:rPr lang="ru-RU" sz="220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2200" dirty="0" err="1">
                <a:solidFill>
                  <a:srgbClr val="1F497D">
                    <a:lumMod val="75000"/>
                  </a:srgbClr>
                </a:solidFill>
              </a:rPr>
              <a:t>між</a:t>
            </a:r>
            <a:r>
              <a:rPr lang="ru-RU" sz="220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2200" dirty="0" err="1">
                <a:solidFill>
                  <a:srgbClr val="1F497D">
                    <a:lumMod val="75000"/>
                  </a:srgbClr>
                </a:solidFill>
              </a:rPr>
              <a:t>Харківським</a:t>
            </a:r>
            <a:r>
              <a:rPr lang="ru-RU" sz="220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2200" dirty="0" err="1">
                <a:solidFill>
                  <a:srgbClr val="1F497D">
                    <a:lumMod val="75000"/>
                  </a:srgbClr>
                </a:solidFill>
              </a:rPr>
              <a:t>національним</a:t>
            </a:r>
            <a:r>
              <a:rPr lang="ru-RU" sz="220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2200" dirty="0" err="1">
                <a:solidFill>
                  <a:srgbClr val="1F497D">
                    <a:lumMod val="75000"/>
                  </a:srgbClr>
                </a:solidFill>
              </a:rPr>
              <a:t>економічним</a:t>
            </a:r>
            <a:r>
              <a:rPr lang="ru-RU" sz="220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2200" dirty="0" err="1">
                <a:solidFill>
                  <a:srgbClr val="1F497D">
                    <a:lumMod val="75000"/>
                  </a:srgbClr>
                </a:solidFill>
              </a:rPr>
              <a:t>університетом</a:t>
            </a:r>
            <a:r>
              <a:rPr lang="ru-RU" sz="220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2200" dirty="0" err="1">
                <a:solidFill>
                  <a:srgbClr val="1F497D">
                    <a:lumMod val="75000"/>
                  </a:srgbClr>
                </a:solidFill>
              </a:rPr>
              <a:t>імені</a:t>
            </a:r>
            <a:r>
              <a:rPr lang="ru-RU" sz="2200" dirty="0">
                <a:solidFill>
                  <a:srgbClr val="1F497D">
                    <a:lumMod val="75000"/>
                  </a:srgbClr>
                </a:solidFill>
              </a:rPr>
              <a:t> Семена Кузнеця та </a:t>
            </a:r>
            <a:r>
              <a:rPr lang="ru-RU" sz="2200" dirty="0" err="1">
                <a:solidFill>
                  <a:srgbClr val="1F497D">
                    <a:lumMod val="75000"/>
                  </a:srgbClr>
                </a:solidFill>
              </a:rPr>
              <a:t>університетом</a:t>
            </a:r>
            <a:r>
              <a:rPr lang="ru-RU" sz="220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2200" dirty="0" err="1">
                <a:solidFill>
                  <a:srgbClr val="1F497D">
                    <a:lumMod val="75000"/>
                  </a:srgbClr>
                </a:solidFill>
              </a:rPr>
              <a:t>Абертей</a:t>
            </a:r>
            <a:endParaRPr lang="en-US" sz="2200" dirty="0">
              <a:solidFill>
                <a:srgbClr val="1F497D">
                  <a:lumMod val="75000"/>
                </a:srgbClr>
              </a:solidFill>
            </a:endParaRPr>
          </a:p>
          <a:p>
            <a:pPr marL="469264" indent="-457200">
              <a:buClr>
                <a:srgbClr val="2F4F8B"/>
              </a:buClr>
              <a:buSzPts val="2800"/>
              <a:buFont typeface="+mj-lt"/>
              <a:buAutoNum type="arabicPeriod"/>
            </a:pPr>
            <a:r>
              <a:rPr lang="en-US" sz="2400" b="1" dirty="0">
                <a:solidFill>
                  <a:schemeClr val="bg2"/>
                </a:solidFill>
              </a:rPr>
              <a:t>«A Career Roadmap for Women’s Leadership in Higher Education in Ukraine»</a:t>
            </a:r>
            <a:r>
              <a:rPr lang="uk-UA" sz="2400" dirty="0">
                <a:solidFill>
                  <a:schemeClr val="bg2"/>
                </a:solidFill>
              </a:rPr>
              <a:t> </a:t>
            </a:r>
            <a:r>
              <a:rPr lang="ru-RU" sz="2200" dirty="0">
                <a:solidFill>
                  <a:srgbClr val="1F497D">
                    <a:lumMod val="75000"/>
                  </a:srgbClr>
                </a:solidFill>
              </a:rPr>
              <a:t>«</a:t>
            </a:r>
            <a:r>
              <a:rPr lang="ru-RU" sz="2200" dirty="0" err="1">
                <a:solidFill>
                  <a:srgbClr val="1F497D">
                    <a:lumMod val="75000"/>
                  </a:srgbClr>
                </a:solidFill>
              </a:rPr>
              <a:t>Дорожня</a:t>
            </a:r>
            <a:r>
              <a:rPr lang="ru-RU" sz="2200" dirty="0">
                <a:solidFill>
                  <a:srgbClr val="1F497D">
                    <a:lumMod val="75000"/>
                  </a:srgbClr>
                </a:solidFill>
              </a:rPr>
              <a:t> карта </a:t>
            </a:r>
            <a:r>
              <a:rPr lang="ru-RU" sz="2200" dirty="0" err="1">
                <a:solidFill>
                  <a:srgbClr val="1F497D">
                    <a:lumMod val="75000"/>
                  </a:srgbClr>
                </a:solidFill>
              </a:rPr>
              <a:t>кар’єрного</a:t>
            </a:r>
            <a:r>
              <a:rPr lang="ru-RU" sz="220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2200" dirty="0" err="1">
                <a:solidFill>
                  <a:srgbClr val="1F497D">
                    <a:lumMod val="75000"/>
                  </a:srgbClr>
                </a:solidFill>
              </a:rPr>
              <a:t>розвитку</a:t>
            </a:r>
            <a:r>
              <a:rPr lang="ru-RU" sz="220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2200" dirty="0" err="1">
                <a:solidFill>
                  <a:srgbClr val="1F497D">
                    <a:lumMod val="75000"/>
                  </a:srgbClr>
                </a:solidFill>
              </a:rPr>
              <a:t>жінок-лідерів</a:t>
            </a:r>
            <a:r>
              <a:rPr lang="ru-RU" sz="2200" dirty="0">
                <a:solidFill>
                  <a:srgbClr val="1F497D">
                    <a:lumMod val="75000"/>
                  </a:srgbClr>
                </a:solidFill>
              </a:rPr>
              <a:t> у </a:t>
            </a:r>
            <a:r>
              <a:rPr lang="ru-RU" sz="2200" dirty="0" err="1">
                <a:solidFill>
                  <a:srgbClr val="1F497D">
                    <a:lumMod val="75000"/>
                  </a:srgbClr>
                </a:solidFill>
              </a:rPr>
              <a:t>вищій</a:t>
            </a:r>
            <a:r>
              <a:rPr lang="ru-RU" sz="220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2200" dirty="0" err="1">
                <a:solidFill>
                  <a:srgbClr val="1F497D">
                    <a:lumMod val="75000"/>
                  </a:srgbClr>
                </a:solidFill>
              </a:rPr>
              <a:t>освіті</a:t>
            </a:r>
            <a:r>
              <a:rPr lang="ru-RU" sz="2200" dirty="0">
                <a:solidFill>
                  <a:srgbClr val="1F497D">
                    <a:lumMod val="75000"/>
                  </a:srgbClr>
                </a:solidFill>
              </a:rPr>
              <a:t> в </a:t>
            </a:r>
            <a:r>
              <a:rPr lang="ru-RU" sz="2200" dirty="0" err="1">
                <a:solidFill>
                  <a:srgbClr val="1F497D">
                    <a:lumMod val="75000"/>
                  </a:srgbClr>
                </a:solidFill>
              </a:rPr>
              <a:t>Україні</a:t>
            </a:r>
            <a:r>
              <a:rPr lang="ru-RU" sz="2200" dirty="0">
                <a:solidFill>
                  <a:srgbClr val="1F497D">
                    <a:lumMod val="75000"/>
                  </a:srgbClr>
                </a:solidFill>
              </a:rPr>
              <a:t>» </a:t>
            </a:r>
            <a:r>
              <a:rPr lang="ru-RU" sz="2200" dirty="0" err="1">
                <a:solidFill>
                  <a:srgbClr val="1F497D">
                    <a:lumMod val="75000"/>
                  </a:srgbClr>
                </a:solidFill>
              </a:rPr>
              <a:t>спільно</a:t>
            </a:r>
            <a:r>
              <a:rPr lang="ru-RU" sz="2200" dirty="0">
                <a:solidFill>
                  <a:srgbClr val="1F497D">
                    <a:lumMod val="75000"/>
                  </a:srgbClr>
                </a:solidFill>
              </a:rPr>
              <a:t> з </a:t>
            </a:r>
            <a:r>
              <a:rPr lang="ru-RU" sz="2200" dirty="0" err="1">
                <a:solidFill>
                  <a:srgbClr val="1F497D">
                    <a:lumMod val="75000"/>
                  </a:srgbClr>
                </a:solidFill>
              </a:rPr>
              <a:t>Університетом</a:t>
            </a:r>
            <a:r>
              <a:rPr lang="ru-RU" sz="220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2200" dirty="0" err="1">
                <a:solidFill>
                  <a:srgbClr val="1F497D">
                    <a:lumMod val="75000"/>
                  </a:srgbClr>
                </a:solidFill>
              </a:rPr>
              <a:t>Берфордширу</a:t>
            </a:r>
            <a:r>
              <a:rPr lang="ru-RU" sz="2200" dirty="0">
                <a:solidFill>
                  <a:srgbClr val="1F497D">
                    <a:lumMod val="75000"/>
                  </a:srgbClr>
                </a:solidFill>
              </a:rPr>
              <a:t>, Велика </a:t>
            </a:r>
            <a:r>
              <a:rPr lang="ru-RU" sz="2200" dirty="0" err="1">
                <a:solidFill>
                  <a:srgbClr val="1F497D">
                    <a:lumMod val="75000"/>
                  </a:srgbClr>
                </a:solidFill>
              </a:rPr>
              <a:t>Британія</a:t>
            </a:r>
            <a:r>
              <a:rPr lang="ru-RU" sz="2200" dirty="0">
                <a:solidFill>
                  <a:srgbClr val="1F497D">
                    <a:lumMod val="75000"/>
                  </a:srgbClr>
                </a:solidFill>
              </a:rPr>
              <a:t>, в рамках </a:t>
            </a:r>
            <a:r>
              <a:rPr lang="ru-RU" sz="2200" dirty="0" err="1">
                <a:solidFill>
                  <a:srgbClr val="1F497D">
                    <a:lumMod val="75000"/>
                  </a:srgbClr>
                </a:solidFill>
              </a:rPr>
              <a:t>програми</a:t>
            </a:r>
            <a:r>
              <a:rPr lang="ru-RU" sz="220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2200" dirty="0" err="1">
                <a:solidFill>
                  <a:srgbClr val="1F497D">
                    <a:lumMod val="75000"/>
                  </a:srgbClr>
                </a:solidFill>
              </a:rPr>
              <a:t>проєктів</a:t>
            </a:r>
            <a:r>
              <a:rPr lang="ru-RU" sz="2200" dirty="0">
                <a:solidFill>
                  <a:srgbClr val="1F497D">
                    <a:lumMod val="75000"/>
                  </a:srgbClr>
                </a:solidFill>
              </a:rPr>
              <a:t> у </a:t>
            </a:r>
            <a:r>
              <a:rPr lang="ru-RU" sz="2200" dirty="0" err="1">
                <a:solidFill>
                  <a:srgbClr val="1F497D">
                    <a:lumMod val="75000"/>
                  </a:srgbClr>
                </a:solidFill>
              </a:rPr>
              <a:t>сфері</a:t>
            </a:r>
            <a:r>
              <a:rPr lang="ru-RU" sz="220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2200" dirty="0" err="1">
                <a:solidFill>
                  <a:srgbClr val="1F497D">
                    <a:lumMod val="75000"/>
                  </a:srgbClr>
                </a:solidFill>
              </a:rPr>
              <a:t>гендерної</a:t>
            </a:r>
            <a:r>
              <a:rPr lang="ru-RU" sz="220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2200" dirty="0" err="1">
                <a:solidFill>
                  <a:srgbClr val="1F497D">
                    <a:lumMod val="75000"/>
                  </a:srgbClr>
                </a:solidFill>
              </a:rPr>
              <a:t>рівності</a:t>
            </a:r>
            <a:r>
              <a:rPr lang="ru-RU" sz="220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2200" dirty="0" err="1">
                <a:solidFill>
                  <a:srgbClr val="1F497D">
                    <a:lumMod val="75000"/>
                  </a:srgbClr>
                </a:solidFill>
              </a:rPr>
              <a:t>від</a:t>
            </a:r>
            <a:r>
              <a:rPr lang="ru-RU" sz="220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2200" dirty="0" err="1">
                <a:solidFill>
                  <a:srgbClr val="1F497D">
                    <a:lumMod val="75000"/>
                  </a:srgbClr>
                </a:solidFill>
              </a:rPr>
              <a:t>Британської</a:t>
            </a:r>
            <a:r>
              <a:rPr lang="ru-RU" sz="2200" dirty="0">
                <a:solidFill>
                  <a:srgbClr val="1F497D">
                    <a:lumMod val="75000"/>
                  </a:srgbClr>
                </a:solidFill>
              </a:rPr>
              <a:t> Ради</a:t>
            </a:r>
            <a:endParaRPr lang="en-US" sz="2200" dirty="0">
              <a:solidFill>
                <a:srgbClr val="1F497D">
                  <a:lumMod val="75000"/>
                </a:srgbClr>
              </a:solidFill>
            </a:endParaRPr>
          </a:p>
          <a:p>
            <a:pPr marL="12064">
              <a:buClr>
                <a:srgbClr val="2F4F8B"/>
              </a:buClr>
              <a:buSzPts val="2800"/>
            </a:pPr>
            <a:endParaRPr lang="" sz="2200" dirty="0">
              <a:solidFill>
                <a:srgbClr val="1F497D">
                  <a:lumMod val="75000"/>
                </a:srgbClr>
              </a:solidFill>
            </a:endParaRPr>
          </a:p>
          <a:p>
            <a:pPr marL="12064">
              <a:buClr>
                <a:srgbClr val="2F4F8B"/>
              </a:buClr>
              <a:buSzPts val="2800"/>
            </a:pPr>
            <a:endParaRPr lang="" sz="2200" dirty="0">
              <a:solidFill>
                <a:srgbClr val="1F497D">
                  <a:lumMod val="75000"/>
                </a:srgbClr>
              </a:solidFill>
            </a:endParaRPr>
          </a:p>
          <a:p>
            <a:pPr marL="12064">
              <a:buClr>
                <a:srgbClr val="2F4F8B"/>
              </a:buClr>
              <a:buSzPts val="2800"/>
            </a:pPr>
            <a:endParaRPr lang="" sz="2200" dirty="0">
              <a:solidFill>
                <a:srgbClr val="1F497D">
                  <a:lumMod val="75000"/>
                </a:srgbClr>
              </a:solidFill>
            </a:endParaRPr>
          </a:p>
          <a:p>
            <a:pPr marL="407034" indent="-394970">
              <a:buClr>
                <a:srgbClr val="2F4F8B"/>
              </a:buClr>
              <a:buSzPts val="2800"/>
              <a:buFont typeface="Arial"/>
              <a:buAutoNum type="arabicPeriod"/>
            </a:pPr>
            <a:endParaRPr lang="" sz="2000" dirty="0"/>
          </a:p>
          <a:p>
            <a:pPr marL="407034" indent="-394970">
              <a:buClr>
                <a:srgbClr val="2F4F8B"/>
              </a:buClr>
              <a:buSzPts val="2800"/>
              <a:buFont typeface="Arial"/>
              <a:buAutoNum type="arabicPeriod"/>
            </a:pPr>
            <a:endParaRPr lang="" sz="2000" dirty="0"/>
          </a:p>
          <a:p>
            <a:pPr marL="407034" indent="-394970">
              <a:buClr>
                <a:srgbClr val="2F4F8B"/>
              </a:buClr>
              <a:buSzPts val="2800"/>
              <a:buFont typeface="Arial"/>
              <a:buAutoNum type="arabicPeriod"/>
            </a:pPr>
            <a:endParaRPr lang="" sz="2000" dirty="0"/>
          </a:p>
          <a:p>
            <a:pPr marL="407034" indent="-394970">
              <a:buClr>
                <a:srgbClr val="2F4F8B"/>
              </a:buClr>
              <a:buSzPts val="2800"/>
              <a:buFont typeface="Arial"/>
              <a:buAutoNum type="arabicPeriod"/>
            </a:pPr>
            <a:endParaRPr sz="2000" dirty="0"/>
          </a:p>
        </p:txBody>
      </p:sp>
      <p:sp>
        <p:nvSpPr>
          <p:cNvPr id="129" name="Google Shape;129;p7"/>
          <p:cNvSpPr txBox="1">
            <a:spLocks noGrp="1"/>
          </p:cNvSpPr>
          <p:nvPr>
            <p:ph type="title"/>
          </p:nvPr>
        </p:nvSpPr>
        <p:spPr>
          <a:xfrm>
            <a:off x="189127" y="339642"/>
            <a:ext cx="16218945" cy="185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3844290" marR="5080" lvl="0" indent="-3832225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 sz="5400" b="0" dirty="0">
                <a:solidFill>
                  <a:srgbClr val="EBEEF1"/>
                </a:solidFill>
              </a:rPr>
              <a:t>РЕАЛІЗАЦІЯ ГРАНТОВИХ МІЖНАРОДНИХ ПРОЄКТІВ ХНЕУ ім. С. Кузнеця</a:t>
            </a:r>
            <a:endParaRPr sz="5400" dirty="0">
              <a:sym typeface="Arial"/>
            </a:endParaRPr>
          </a:p>
        </p:txBody>
      </p:sp>
      <p:pic>
        <p:nvPicPr>
          <p:cNvPr id="20" name="Google Shape;356;g312cc829c91_0_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473081" y="2582643"/>
            <a:ext cx="2657945" cy="1783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355;g312cc829c91_0_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711339" y="3342289"/>
            <a:ext cx="2761742" cy="885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74;g312cc829c91_0_30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281646" y="4787153"/>
            <a:ext cx="5706354" cy="133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373;g312cc829c91_0_30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099355" y="6346551"/>
            <a:ext cx="4888645" cy="163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392;g312cc829c91_0_4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304764" y="8145593"/>
            <a:ext cx="4477825" cy="16008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9812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588C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g312cc829c91_0_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054986">
            <a:off x="2713932" y="9025038"/>
            <a:ext cx="3800120" cy="35652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8" name="Google Shape;398;g312cc829c91_0_63"/>
          <p:cNvGrpSpPr/>
          <p:nvPr/>
        </p:nvGrpSpPr>
        <p:grpSpPr>
          <a:xfrm>
            <a:off x="-134419" y="-170034"/>
            <a:ext cx="4432202" cy="10574926"/>
            <a:chOff x="0" y="0"/>
            <a:chExt cx="10525296" cy="25112625"/>
          </a:xfrm>
        </p:grpSpPr>
        <p:sp>
          <p:nvSpPr>
            <p:cNvPr id="399" name="Google Shape;399;g312cc829c91_0_63"/>
            <p:cNvSpPr/>
            <p:nvPr/>
          </p:nvSpPr>
          <p:spPr>
            <a:xfrm>
              <a:off x="72390" y="72390"/>
              <a:ext cx="10380516" cy="24967846"/>
            </a:xfrm>
            <a:custGeom>
              <a:avLst/>
              <a:gdLst/>
              <a:ahLst/>
              <a:cxnLst/>
              <a:rect l="l" t="t" r="r" b="b"/>
              <a:pathLst>
                <a:path w="10380516" h="24967846" extrusionOk="0">
                  <a:moveTo>
                    <a:pt x="0" y="0"/>
                  </a:moveTo>
                  <a:lnTo>
                    <a:pt x="10380516" y="0"/>
                  </a:lnTo>
                  <a:lnTo>
                    <a:pt x="10380516" y="24967846"/>
                  </a:lnTo>
                  <a:lnTo>
                    <a:pt x="0" y="249678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</p:sp>
        <p:sp>
          <p:nvSpPr>
            <p:cNvPr id="400" name="Google Shape;400;g312cc829c91_0_63"/>
            <p:cNvSpPr/>
            <p:nvPr/>
          </p:nvSpPr>
          <p:spPr>
            <a:xfrm>
              <a:off x="0" y="0"/>
              <a:ext cx="10525296" cy="25112625"/>
            </a:xfrm>
            <a:custGeom>
              <a:avLst/>
              <a:gdLst/>
              <a:ahLst/>
              <a:cxnLst/>
              <a:rect l="l" t="t" r="r" b="b"/>
              <a:pathLst>
                <a:path w="10525296" h="25112625" extrusionOk="0">
                  <a:moveTo>
                    <a:pt x="10380517" y="24967845"/>
                  </a:moveTo>
                  <a:lnTo>
                    <a:pt x="10525296" y="24967845"/>
                  </a:lnTo>
                  <a:lnTo>
                    <a:pt x="10525296" y="25112625"/>
                  </a:lnTo>
                  <a:lnTo>
                    <a:pt x="10380517" y="25112625"/>
                  </a:lnTo>
                  <a:lnTo>
                    <a:pt x="10380517" y="2496784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4967845"/>
                  </a:lnTo>
                  <a:lnTo>
                    <a:pt x="0" y="24967845"/>
                  </a:lnTo>
                  <a:lnTo>
                    <a:pt x="0" y="144780"/>
                  </a:lnTo>
                  <a:close/>
                  <a:moveTo>
                    <a:pt x="0" y="24967845"/>
                  </a:moveTo>
                  <a:lnTo>
                    <a:pt x="144780" y="24967845"/>
                  </a:lnTo>
                  <a:lnTo>
                    <a:pt x="144780" y="25112625"/>
                  </a:lnTo>
                  <a:lnTo>
                    <a:pt x="0" y="25112625"/>
                  </a:lnTo>
                  <a:lnTo>
                    <a:pt x="0" y="24967845"/>
                  </a:lnTo>
                  <a:close/>
                  <a:moveTo>
                    <a:pt x="10380517" y="144780"/>
                  </a:moveTo>
                  <a:lnTo>
                    <a:pt x="10525296" y="144780"/>
                  </a:lnTo>
                  <a:lnTo>
                    <a:pt x="10525296" y="24967845"/>
                  </a:lnTo>
                  <a:lnTo>
                    <a:pt x="10380517" y="24967845"/>
                  </a:lnTo>
                  <a:lnTo>
                    <a:pt x="10380517" y="144780"/>
                  </a:lnTo>
                  <a:close/>
                  <a:moveTo>
                    <a:pt x="144780" y="24967845"/>
                  </a:moveTo>
                  <a:lnTo>
                    <a:pt x="10380517" y="24967845"/>
                  </a:lnTo>
                  <a:lnTo>
                    <a:pt x="10380517" y="25112625"/>
                  </a:lnTo>
                  <a:lnTo>
                    <a:pt x="144780" y="25112625"/>
                  </a:lnTo>
                  <a:lnTo>
                    <a:pt x="144780" y="24967845"/>
                  </a:lnTo>
                  <a:close/>
                  <a:moveTo>
                    <a:pt x="10380517" y="0"/>
                  </a:moveTo>
                  <a:lnTo>
                    <a:pt x="10525296" y="0"/>
                  </a:lnTo>
                  <a:lnTo>
                    <a:pt x="10525296" y="144780"/>
                  </a:lnTo>
                  <a:lnTo>
                    <a:pt x="10380517" y="144780"/>
                  </a:lnTo>
                  <a:lnTo>
                    <a:pt x="1038051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0380517" y="0"/>
                  </a:lnTo>
                  <a:lnTo>
                    <a:pt x="1038051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  <a:ln>
              <a:noFill/>
            </a:ln>
          </p:spPr>
        </p:sp>
      </p:grpSp>
      <p:pic>
        <p:nvPicPr>
          <p:cNvPr id="401" name="Google Shape;401;g312cc829c91_0_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443" y="8446027"/>
            <a:ext cx="1953357" cy="1512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g312cc829c91_0_6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75075" y="8446027"/>
            <a:ext cx="1660082" cy="1636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g312cc829c91_0_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464666">
            <a:off x="16998367" y="8127669"/>
            <a:ext cx="3800118" cy="34548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4" name="Google Shape;404;g312cc829c91_0_63"/>
          <p:cNvCxnSpPr/>
          <p:nvPr/>
        </p:nvCxnSpPr>
        <p:spPr>
          <a:xfrm>
            <a:off x="5353650" y="6055050"/>
            <a:ext cx="12733800" cy="204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5" name="Google Shape;405;g312cc829c91_0_63"/>
          <p:cNvSpPr txBox="1"/>
          <p:nvPr/>
        </p:nvSpPr>
        <p:spPr>
          <a:xfrm>
            <a:off x="128443" y="1712686"/>
            <a:ext cx="3906600" cy="12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endParaRPr sz="3800" b="0" i="0" u="none" strike="noStrike" cap="none">
              <a:solidFill>
                <a:srgbClr val="3E588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sz="3800" b="0" i="0" u="none" strike="noStrike" cap="none">
              <a:solidFill>
                <a:srgbClr val="3E58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g312cc829c91_0_63"/>
          <p:cNvSpPr txBox="1"/>
          <p:nvPr/>
        </p:nvSpPr>
        <p:spPr>
          <a:xfrm>
            <a:off x="10093875" y="6456775"/>
            <a:ext cx="30000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ru-RU" sz="3100" b="1" i="0" u="none" strike="noStrike" cap="none" dirty="0">
                <a:solidFill>
                  <a:srgbClr val="EBEFF2"/>
                </a:solidFill>
                <a:latin typeface="Arial"/>
                <a:ea typeface="Arial"/>
                <a:cs typeface="Arial"/>
                <a:sym typeface="Arial"/>
              </a:rPr>
              <a:t>ПАРТНЕРИ</a:t>
            </a:r>
            <a:endParaRPr sz="3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7" name="Google Shape;407;g312cc829c91_0_6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79689" y="536975"/>
            <a:ext cx="4477825" cy="2631047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g312cc829c91_0_63"/>
          <p:cNvSpPr txBox="1"/>
          <p:nvPr/>
        </p:nvSpPr>
        <p:spPr>
          <a:xfrm>
            <a:off x="128475" y="2569125"/>
            <a:ext cx="3906600" cy="2289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20000"/>
              </a:lnSpc>
              <a:buSzPts val="3800"/>
            </a:pPr>
            <a:r>
              <a:rPr lang="ru-RU" sz="3800" b="1" dirty="0" err="1">
                <a:solidFill>
                  <a:srgbClr val="3E588C"/>
                </a:solidFill>
              </a:rPr>
              <a:t>Міжнародні</a:t>
            </a:r>
            <a:r>
              <a:rPr lang="ru-RU" sz="3800" b="1" dirty="0">
                <a:solidFill>
                  <a:srgbClr val="3E588C"/>
                </a:solidFill>
              </a:rPr>
              <a:t> </a:t>
            </a:r>
            <a:r>
              <a:rPr lang="ru-RU" sz="3800" b="1" dirty="0" err="1">
                <a:solidFill>
                  <a:srgbClr val="3E588C"/>
                </a:solidFill>
              </a:rPr>
              <a:t>грантові</a:t>
            </a:r>
            <a:r>
              <a:rPr lang="ru-RU" sz="3800" b="1" dirty="0">
                <a:solidFill>
                  <a:srgbClr val="3E588C"/>
                </a:solidFill>
              </a:rPr>
              <a:t> </a:t>
            </a:r>
            <a:r>
              <a:rPr lang="ru-RU" sz="3800" b="1" dirty="0" err="1">
                <a:solidFill>
                  <a:srgbClr val="3E588C"/>
                </a:solidFill>
              </a:rPr>
              <a:t>проєкти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g312cc829c91_0_63"/>
          <p:cNvSpPr txBox="1"/>
          <p:nvPr/>
        </p:nvSpPr>
        <p:spPr>
          <a:xfrm>
            <a:off x="10264875" y="1155850"/>
            <a:ext cx="73986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ru-RU" sz="3900" b="1" i="0" u="none" strike="noStrike" cap="none" dirty="0">
                <a:solidFill>
                  <a:srgbClr val="EBEFF2"/>
                </a:solidFill>
                <a:latin typeface="Arial"/>
                <a:ea typeface="Arial"/>
                <a:cs typeface="Arial"/>
                <a:sym typeface="Arial"/>
              </a:rPr>
              <a:t>EU STUDY DAYS IN UKRAINE</a:t>
            </a:r>
            <a:endParaRPr sz="3900" b="1" i="0" u="none" strike="noStrike" cap="none" dirty="0">
              <a:solidFill>
                <a:srgbClr val="EBEF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g312cc829c91_0_63"/>
          <p:cNvSpPr txBox="1"/>
          <p:nvPr/>
        </p:nvSpPr>
        <p:spPr>
          <a:xfrm>
            <a:off x="5266125" y="3439550"/>
            <a:ext cx="12655500" cy="24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2900"/>
            </a:pPr>
            <a:r>
              <a:rPr lang="en-US" sz="2900" b="1" dirty="0">
                <a:solidFill>
                  <a:srgbClr val="EBEFF2"/>
                </a:solidFill>
              </a:rPr>
              <a:t>EU Study Days in Ukraine – </a:t>
            </a:r>
            <a:r>
              <a:rPr lang="ru-RU" sz="2900" b="1" dirty="0" err="1">
                <a:solidFill>
                  <a:srgbClr val="EBEFF2"/>
                </a:solidFill>
              </a:rPr>
              <a:t>це</a:t>
            </a:r>
            <a:r>
              <a:rPr lang="ru-RU" sz="2900" b="1" dirty="0">
                <a:solidFill>
                  <a:srgbClr val="EBEFF2"/>
                </a:solidFill>
              </a:rPr>
              <a:t> проект </a:t>
            </a:r>
            <a:r>
              <a:rPr lang="ru-RU" sz="2900" b="1" dirty="0" err="1">
                <a:solidFill>
                  <a:srgbClr val="EBEFF2"/>
                </a:solidFill>
              </a:rPr>
              <a:t>Представництва</a:t>
            </a:r>
            <a:r>
              <a:rPr lang="ru-RU" sz="2900" b="1" dirty="0">
                <a:solidFill>
                  <a:srgbClr val="EBEFF2"/>
                </a:solidFill>
              </a:rPr>
              <a:t> </a:t>
            </a:r>
            <a:r>
              <a:rPr lang="ru-RU" sz="2900" b="1" dirty="0" err="1">
                <a:solidFill>
                  <a:srgbClr val="EBEFF2"/>
                </a:solidFill>
              </a:rPr>
              <a:t>Європейського</a:t>
            </a:r>
            <a:r>
              <a:rPr lang="ru-RU" sz="2900" b="1" dirty="0">
                <a:solidFill>
                  <a:srgbClr val="EBEFF2"/>
                </a:solidFill>
              </a:rPr>
              <a:t> Союзу в </a:t>
            </a:r>
            <a:r>
              <a:rPr lang="ru-RU" sz="2900" b="1" dirty="0" err="1">
                <a:solidFill>
                  <a:srgbClr val="EBEFF2"/>
                </a:solidFill>
              </a:rPr>
              <a:t>Україні</a:t>
            </a:r>
            <a:r>
              <a:rPr lang="ru-RU" sz="2900" b="1" dirty="0">
                <a:solidFill>
                  <a:srgbClr val="EBEFF2"/>
                </a:solidFill>
              </a:rPr>
              <a:t>, </a:t>
            </a:r>
            <a:r>
              <a:rPr lang="ru-RU" sz="2900" b="1" dirty="0" err="1">
                <a:solidFill>
                  <a:srgbClr val="EBEFF2"/>
                </a:solidFill>
              </a:rPr>
              <a:t>який</a:t>
            </a:r>
            <a:r>
              <a:rPr lang="ru-RU" sz="2900" b="1" dirty="0">
                <a:solidFill>
                  <a:srgbClr val="EBEFF2"/>
                </a:solidFill>
              </a:rPr>
              <a:t> </a:t>
            </a:r>
            <a:r>
              <a:rPr lang="ru-RU" sz="2900" b="1" dirty="0" err="1">
                <a:solidFill>
                  <a:srgbClr val="EBEFF2"/>
                </a:solidFill>
              </a:rPr>
              <a:t>надає</a:t>
            </a:r>
            <a:r>
              <a:rPr lang="ru-RU" sz="2900" b="1" dirty="0">
                <a:solidFill>
                  <a:srgbClr val="EBEFF2"/>
                </a:solidFill>
              </a:rPr>
              <a:t> </a:t>
            </a:r>
            <a:r>
              <a:rPr lang="ru-RU" sz="2900" b="1" dirty="0" err="1">
                <a:solidFill>
                  <a:srgbClr val="EBEFF2"/>
                </a:solidFill>
              </a:rPr>
              <a:t>можливість</a:t>
            </a:r>
            <a:r>
              <a:rPr lang="ru-RU" sz="2900" b="1" dirty="0">
                <a:solidFill>
                  <a:srgbClr val="EBEFF2"/>
                </a:solidFill>
              </a:rPr>
              <a:t> </a:t>
            </a:r>
            <a:r>
              <a:rPr lang="ru-RU" sz="2900" b="1" dirty="0" err="1">
                <a:solidFill>
                  <a:srgbClr val="EBEFF2"/>
                </a:solidFill>
              </a:rPr>
              <a:t>учням</a:t>
            </a:r>
            <a:r>
              <a:rPr lang="ru-RU" sz="2900" b="1" dirty="0">
                <a:solidFill>
                  <a:srgbClr val="EBEFF2"/>
                </a:solidFill>
              </a:rPr>
              <a:t>, студентам та </a:t>
            </a:r>
            <a:r>
              <a:rPr lang="ru-RU" sz="2900" b="1" dirty="0" err="1">
                <a:solidFill>
                  <a:srgbClr val="EBEFF2"/>
                </a:solidFill>
              </a:rPr>
              <a:t>аспірантам</a:t>
            </a:r>
            <a:r>
              <a:rPr lang="ru-RU" sz="2900" b="1" dirty="0">
                <a:solidFill>
                  <a:srgbClr val="EBEFF2"/>
                </a:solidFill>
              </a:rPr>
              <a:t> </a:t>
            </a:r>
            <a:r>
              <a:rPr lang="ru-RU" sz="2900" b="1" dirty="0" err="1">
                <a:solidFill>
                  <a:srgbClr val="EBEFF2"/>
                </a:solidFill>
              </a:rPr>
              <a:t>дізнатися</a:t>
            </a:r>
            <a:r>
              <a:rPr lang="ru-RU" sz="2900" b="1" dirty="0">
                <a:solidFill>
                  <a:srgbClr val="EBEFF2"/>
                </a:solidFill>
              </a:rPr>
              <a:t> </a:t>
            </a:r>
            <a:r>
              <a:rPr lang="ru-RU" sz="2900" b="1" dirty="0" err="1">
                <a:solidFill>
                  <a:srgbClr val="EBEFF2"/>
                </a:solidFill>
              </a:rPr>
              <a:t>більше</a:t>
            </a:r>
            <a:r>
              <a:rPr lang="ru-RU" sz="2900" b="1" dirty="0">
                <a:solidFill>
                  <a:srgbClr val="EBEFF2"/>
                </a:solidFill>
              </a:rPr>
              <a:t> про </a:t>
            </a:r>
            <a:r>
              <a:rPr lang="ru-RU" sz="2900" b="1" dirty="0" err="1">
                <a:solidFill>
                  <a:srgbClr val="EBEFF2"/>
                </a:solidFill>
              </a:rPr>
              <a:t>Європейський</a:t>
            </a:r>
            <a:r>
              <a:rPr lang="ru-RU" sz="2900" b="1" dirty="0">
                <a:solidFill>
                  <a:srgbClr val="EBEFF2"/>
                </a:solidFill>
              </a:rPr>
              <a:t> Союз та </a:t>
            </a:r>
            <a:r>
              <a:rPr lang="ru-RU" sz="2900" b="1" dirty="0" err="1">
                <a:solidFill>
                  <a:srgbClr val="EBEFF2"/>
                </a:solidFill>
              </a:rPr>
              <a:t>відносини</a:t>
            </a:r>
            <a:r>
              <a:rPr lang="ru-RU" sz="2900" b="1" dirty="0">
                <a:solidFill>
                  <a:srgbClr val="EBEFF2"/>
                </a:solidFill>
              </a:rPr>
              <a:t> </a:t>
            </a:r>
            <a:r>
              <a:rPr lang="ru-RU" sz="2900" b="1" dirty="0" err="1">
                <a:solidFill>
                  <a:srgbClr val="EBEFF2"/>
                </a:solidFill>
              </a:rPr>
              <a:t>між</a:t>
            </a:r>
            <a:r>
              <a:rPr lang="ru-RU" sz="2900" b="1" dirty="0">
                <a:solidFill>
                  <a:srgbClr val="EBEFF2"/>
                </a:solidFill>
              </a:rPr>
              <a:t> ЄС та </a:t>
            </a:r>
            <a:r>
              <a:rPr lang="ru-RU" sz="2900" b="1" dirty="0" err="1">
                <a:solidFill>
                  <a:srgbClr val="EBEFF2"/>
                </a:solidFill>
              </a:rPr>
              <a:t>Україною</a:t>
            </a:r>
            <a:r>
              <a:rPr lang="ru-RU" sz="2900" b="1" dirty="0">
                <a:solidFill>
                  <a:srgbClr val="EBEFF2"/>
                </a:solidFill>
              </a:rPr>
              <a:t> </a:t>
            </a:r>
            <a:r>
              <a:rPr lang="ru-RU" sz="2900" b="1" dirty="0" err="1">
                <a:solidFill>
                  <a:srgbClr val="EBEFF2"/>
                </a:solidFill>
              </a:rPr>
              <a:t>від</a:t>
            </a:r>
            <a:r>
              <a:rPr lang="ru-RU" sz="2900" b="1" dirty="0">
                <a:solidFill>
                  <a:srgbClr val="EBEFF2"/>
                </a:solidFill>
              </a:rPr>
              <a:t> </a:t>
            </a:r>
            <a:r>
              <a:rPr lang="ru-RU" sz="2900" b="1" dirty="0" err="1">
                <a:solidFill>
                  <a:srgbClr val="EBEFF2"/>
                </a:solidFill>
              </a:rPr>
              <a:t>ключових</a:t>
            </a:r>
            <a:r>
              <a:rPr lang="ru-RU" sz="2900" b="1" dirty="0">
                <a:solidFill>
                  <a:srgbClr val="EBEFF2"/>
                </a:solidFill>
              </a:rPr>
              <a:t> </a:t>
            </a:r>
            <a:r>
              <a:rPr lang="ru-RU" sz="2900" b="1" dirty="0" err="1">
                <a:solidFill>
                  <a:srgbClr val="EBEFF2"/>
                </a:solidFill>
              </a:rPr>
              <a:t>європейських</a:t>
            </a:r>
            <a:r>
              <a:rPr lang="ru-RU" sz="2900" b="1" dirty="0">
                <a:solidFill>
                  <a:srgbClr val="EBEFF2"/>
                </a:solidFill>
              </a:rPr>
              <a:t> та </a:t>
            </a:r>
            <a:r>
              <a:rPr lang="ru-RU" sz="2900" b="1" dirty="0" err="1">
                <a:solidFill>
                  <a:srgbClr val="EBEFF2"/>
                </a:solidFill>
              </a:rPr>
              <a:t>українських</a:t>
            </a:r>
            <a:r>
              <a:rPr lang="ru-RU" sz="2900" b="1" dirty="0">
                <a:solidFill>
                  <a:srgbClr val="EBEFF2"/>
                </a:solidFill>
              </a:rPr>
              <a:t> </a:t>
            </a:r>
            <a:r>
              <a:rPr lang="ru-RU" sz="2900" b="1" dirty="0" err="1">
                <a:solidFill>
                  <a:srgbClr val="EBEFF2"/>
                </a:solidFill>
              </a:rPr>
              <a:t>експертів</a:t>
            </a:r>
            <a:r>
              <a:rPr lang="ru-RU" sz="2900" b="1" dirty="0">
                <a:solidFill>
                  <a:srgbClr val="EBEFF2"/>
                </a:solidFill>
              </a:rPr>
              <a:t> в </a:t>
            </a:r>
            <a:r>
              <a:rPr lang="ru-RU" sz="2900" b="1" dirty="0" err="1">
                <a:solidFill>
                  <a:srgbClr val="EBEFF2"/>
                </a:solidFill>
              </a:rPr>
              <a:t>цій</a:t>
            </a:r>
            <a:r>
              <a:rPr lang="ru-RU" sz="2900" b="1" dirty="0">
                <a:solidFill>
                  <a:srgbClr val="EBEFF2"/>
                </a:solidFill>
              </a:rPr>
              <a:t> </a:t>
            </a:r>
            <a:r>
              <a:rPr lang="ru-RU" sz="2900" b="1" dirty="0" err="1">
                <a:solidFill>
                  <a:srgbClr val="EBEFF2"/>
                </a:solidFill>
              </a:rPr>
              <a:t>галузі</a:t>
            </a:r>
            <a:r>
              <a:rPr lang="ru-RU" sz="2900" b="1" dirty="0">
                <a:solidFill>
                  <a:srgbClr val="EBEFF2"/>
                </a:solidFill>
              </a:rPr>
              <a:t>.</a:t>
            </a:r>
            <a:endParaRPr sz="2900" b="1" i="0" u="none" strike="noStrike" cap="none" dirty="0">
              <a:solidFill>
                <a:srgbClr val="EBEF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1" name="Google Shape;411;g312cc829c91_0_6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35271" y="7382763"/>
            <a:ext cx="962025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g312cc829c91_0_6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96050" y="6997677"/>
            <a:ext cx="1660082" cy="1636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g312cc829c91_0_6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354882" y="7354650"/>
            <a:ext cx="952500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g312cc829c91_0_63"/>
          <p:cNvSpPr txBox="1"/>
          <p:nvPr/>
        </p:nvSpPr>
        <p:spPr>
          <a:xfrm>
            <a:off x="5316288" y="8446025"/>
            <a:ext cx="30000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buSzPts val="2400"/>
            </a:pPr>
            <a:r>
              <a:rPr lang="ru-RU" sz="2400" b="1" dirty="0">
                <a:solidFill>
                  <a:srgbClr val="EBEFF2"/>
                </a:solidFill>
              </a:rPr>
              <a:t>ГО «</a:t>
            </a:r>
            <a:r>
              <a:rPr lang="ru-RU" sz="2400" b="1" dirty="0" err="1">
                <a:solidFill>
                  <a:srgbClr val="EBEFF2"/>
                </a:solidFill>
              </a:rPr>
              <a:t>Молодіжна</a:t>
            </a:r>
            <a:r>
              <a:rPr lang="ru-RU" sz="2400" b="1" dirty="0">
                <a:solidFill>
                  <a:srgbClr val="EBEFF2"/>
                </a:solidFill>
              </a:rPr>
              <a:t> альтернатива»</a:t>
            </a:r>
            <a:endParaRPr lang="" sz="2400" b="1">
              <a:solidFill>
                <a:srgbClr val="EBEFF2"/>
              </a:solidFill>
            </a:endParaRPr>
          </a:p>
          <a:p>
            <a:pPr lvl="0" algn="ctr">
              <a:buSzPts val="2400"/>
            </a:pPr>
            <a:r>
              <a:rPr lang="ru-RU" sz="2400" b="1" dirty="0">
                <a:solidFill>
                  <a:srgbClr val="EBEFF2"/>
                </a:solidFill>
              </a:rPr>
              <a:t>(</a:t>
            </a:r>
            <a:r>
              <a:rPr lang="" sz="2400" b="1" i="0" u="none" strike="noStrike" cap="none">
                <a:solidFill>
                  <a:srgbClr val="EBEFF2"/>
                </a:solidFill>
                <a:latin typeface="Arial"/>
                <a:ea typeface="Arial"/>
                <a:cs typeface="Arial"/>
                <a:sym typeface="Arial"/>
              </a:rPr>
              <a:t>Ки</a:t>
            </a:r>
            <a:r>
              <a:rPr lang="uk-UA" sz="2400" b="1" dirty="0">
                <a:solidFill>
                  <a:srgbClr val="EBEFF2"/>
                </a:solidFill>
              </a:rPr>
              <a:t>їв</a:t>
            </a:r>
            <a:r>
              <a:rPr lang="ru-RU" sz="2400" b="1" i="0" u="none" strike="noStrike" cap="none" dirty="0">
                <a:solidFill>
                  <a:srgbClr val="EBEFF2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400" b="1" i="0" u="none" strike="noStrike" cap="none" dirty="0">
              <a:solidFill>
                <a:srgbClr val="EBEF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g312cc829c91_0_63"/>
          <p:cNvSpPr txBox="1"/>
          <p:nvPr/>
        </p:nvSpPr>
        <p:spPr>
          <a:xfrm>
            <a:off x="9022496" y="8484425"/>
            <a:ext cx="460719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uk-UA" sz="2400" b="1" i="0" u="none" strike="noStrike" cap="none" dirty="0">
                <a:solidFill>
                  <a:srgbClr val="EBEFF2"/>
                </a:solidFill>
                <a:latin typeface="Arial"/>
                <a:ea typeface="Arial"/>
                <a:cs typeface="Arial"/>
                <a:sym typeface="Arial"/>
              </a:rPr>
              <a:t>Харківський національний економічний університет ім. С. Кузнеця</a:t>
            </a:r>
            <a:endParaRPr sz="2400" b="1" i="0" u="none" strike="noStrike" cap="none" dirty="0">
              <a:solidFill>
                <a:srgbClr val="EBEF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g312cc829c91_0_63"/>
          <p:cNvSpPr txBox="1"/>
          <p:nvPr/>
        </p:nvSpPr>
        <p:spPr>
          <a:xfrm>
            <a:off x="14331125" y="8484425"/>
            <a:ext cx="3000000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buSzPts val="2400"/>
            </a:pPr>
            <a:r>
              <a:rPr lang="ru-RU" sz="2400" b="1" dirty="0" err="1">
                <a:solidFill>
                  <a:srgbClr val="EBEFF2"/>
                </a:solidFill>
              </a:rPr>
              <a:t>Львівський</a:t>
            </a:r>
            <a:r>
              <a:rPr lang="ru-RU" sz="2400" b="1" dirty="0">
                <a:solidFill>
                  <a:srgbClr val="EBEFF2"/>
                </a:solidFill>
              </a:rPr>
              <a:t> </a:t>
            </a:r>
            <a:r>
              <a:rPr lang="ru-RU" sz="2400" b="1" dirty="0" err="1">
                <a:solidFill>
                  <a:srgbClr val="EBEFF2"/>
                </a:solidFill>
              </a:rPr>
              <a:t>національний</a:t>
            </a:r>
            <a:r>
              <a:rPr lang="ru-RU" sz="2400" b="1" dirty="0">
                <a:solidFill>
                  <a:srgbClr val="EBEFF2"/>
                </a:solidFill>
              </a:rPr>
              <a:t> </a:t>
            </a:r>
            <a:r>
              <a:rPr lang="ru-RU" sz="2400" b="1" dirty="0" err="1">
                <a:solidFill>
                  <a:srgbClr val="EBEFF2"/>
                </a:solidFill>
              </a:rPr>
              <a:t>університет</a:t>
            </a:r>
            <a:r>
              <a:rPr lang="ru-RU" sz="2400" b="1" dirty="0">
                <a:solidFill>
                  <a:srgbClr val="EBEFF2"/>
                </a:solidFill>
              </a:rPr>
              <a:t> </a:t>
            </a:r>
            <a:r>
              <a:rPr lang="ru-RU" sz="2400" b="1" dirty="0" err="1">
                <a:solidFill>
                  <a:srgbClr val="EBEFF2"/>
                </a:solidFill>
              </a:rPr>
              <a:t>імені</a:t>
            </a:r>
            <a:r>
              <a:rPr lang="ru-RU" sz="2400" b="1" dirty="0">
                <a:solidFill>
                  <a:srgbClr val="EBEFF2"/>
                </a:solidFill>
              </a:rPr>
              <a:t> </a:t>
            </a:r>
            <a:r>
              <a:rPr lang="ru-RU" sz="2400" b="1" dirty="0" err="1">
                <a:solidFill>
                  <a:srgbClr val="EBEFF2"/>
                </a:solidFill>
              </a:rPr>
              <a:t>Івана</a:t>
            </a:r>
            <a:r>
              <a:rPr lang="ru-RU" sz="2400" b="1" dirty="0">
                <a:solidFill>
                  <a:srgbClr val="EBEFF2"/>
                </a:solidFill>
              </a:rPr>
              <a:t> Франка</a:t>
            </a:r>
            <a:endParaRPr sz="2400" b="1" i="0" u="none" strike="noStrike" cap="none" dirty="0">
              <a:solidFill>
                <a:srgbClr val="EBEF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588C"/>
        </a:solid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g312cc829c91_0_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054986">
            <a:off x="2713932" y="9025038"/>
            <a:ext cx="3800120" cy="35652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2" name="Google Shape;422;g312cc829c91_0_86"/>
          <p:cNvGrpSpPr/>
          <p:nvPr/>
        </p:nvGrpSpPr>
        <p:grpSpPr>
          <a:xfrm>
            <a:off x="-134419" y="-170034"/>
            <a:ext cx="4432202" cy="10574926"/>
            <a:chOff x="0" y="0"/>
            <a:chExt cx="10525296" cy="25112625"/>
          </a:xfrm>
        </p:grpSpPr>
        <p:sp>
          <p:nvSpPr>
            <p:cNvPr id="423" name="Google Shape;423;g312cc829c91_0_86"/>
            <p:cNvSpPr/>
            <p:nvPr/>
          </p:nvSpPr>
          <p:spPr>
            <a:xfrm>
              <a:off x="72390" y="72390"/>
              <a:ext cx="10380516" cy="24967846"/>
            </a:xfrm>
            <a:custGeom>
              <a:avLst/>
              <a:gdLst/>
              <a:ahLst/>
              <a:cxnLst/>
              <a:rect l="l" t="t" r="r" b="b"/>
              <a:pathLst>
                <a:path w="10380516" h="24967846" extrusionOk="0">
                  <a:moveTo>
                    <a:pt x="0" y="0"/>
                  </a:moveTo>
                  <a:lnTo>
                    <a:pt x="10380516" y="0"/>
                  </a:lnTo>
                  <a:lnTo>
                    <a:pt x="10380516" y="24967846"/>
                  </a:lnTo>
                  <a:lnTo>
                    <a:pt x="0" y="249678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</p:sp>
        <p:sp>
          <p:nvSpPr>
            <p:cNvPr id="424" name="Google Shape;424;g312cc829c91_0_86"/>
            <p:cNvSpPr/>
            <p:nvPr/>
          </p:nvSpPr>
          <p:spPr>
            <a:xfrm>
              <a:off x="0" y="0"/>
              <a:ext cx="10525296" cy="25112625"/>
            </a:xfrm>
            <a:custGeom>
              <a:avLst/>
              <a:gdLst/>
              <a:ahLst/>
              <a:cxnLst/>
              <a:rect l="l" t="t" r="r" b="b"/>
              <a:pathLst>
                <a:path w="10525296" h="25112625" extrusionOk="0">
                  <a:moveTo>
                    <a:pt x="10380517" y="24967845"/>
                  </a:moveTo>
                  <a:lnTo>
                    <a:pt x="10525296" y="24967845"/>
                  </a:lnTo>
                  <a:lnTo>
                    <a:pt x="10525296" y="25112625"/>
                  </a:lnTo>
                  <a:lnTo>
                    <a:pt x="10380517" y="25112625"/>
                  </a:lnTo>
                  <a:lnTo>
                    <a:pt x="10380517" y="2496784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4967845"/>
                  </a:lnTo>
                  <a:lnTo>
                    <a:pt x="0" y="24967845"/>
                  </a:lnTo>
                  <a:lnTo>
                    <a:pt x="0" y="144780"/>
                  </a:lnTo>
                  <a:close/>
                  <a:moveTo>
                    <a:pt x="0" y="24967845"/>
                  </a:moveTo>
                  <a:lnTo>
                    <a:pt x="144780" y="24967845"/>
                  </a:lnTo>
                  <a:lnTo>
                    <a:pt x="144780" y="25112625"/>
                  </a:lnTo>
                  <a:lnTo>
                    <a:pt x="0" y="25112625"/>
                  </a:lnTo>
                  <a:lnTo>
                    <a:pt x="0" y="24967845"/>
                  </a:lnTo>
                  <a:close/>
                  <a:moveTo>
                    <a:pt x="10380517" y="144780"/>
                  </a:moveTo>
                  <a:lnTo>
                    <a:pt x="10525296" y="144780"/>
                  </a:lnTo>
                  <a:lnTo>
                    <a:pt x="10525296" y="24967845"/>
                  </a:lnTo>
                  <a:lnTo>
                    <a:pt x="10380517" y="24967845"/>
                  </a:lnTo>
                  <a:lnTo>
                    <a:pt x="10380517" y="144780"/>
                  </a:lnTo>
                  <a:close/>
                  <a:moveTo>
                    <a:pt x="144780" y="24967845"/>
                  </a:moveTo>
                  <a:lnTo>
                    <a:pt x="10380517" y="24967845"/>
                  </a:lnTo>
                  <a:lnTo>
                    <a:pt x="10380517" y="25112625"/>
                  </a:lnTo>
                  <a:lnTo>
                    <a:pt x="144780" y="25112625"/>
                  </a:lnTo>
                  <a:lnTo>
                    <a:pt x="144780" y="24967845"/>
                  </a:lnTo>
                  <a:close/>
                  <a:moveTo>
                    <a:pt x="10380517" y="0"/>
                  </a:moveTo>
                  <a:lnTo>
                    <a:pt x="10525296" y="0"/>
                  </a:lnTo>
                  <a:lnTo>
                    <a:pt x="10525296" y="144780"/>
                  </a:lnTo>
                  <a:lnTo>
                    <a:pt x="10380517" y="144780"/>
                  </a:lnTo>
                  <a:lnTo>
                    <a:pt x="1038051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0380517" y="0"/>
                  </a:lnTo>
                  <a:lnTo>
                    <a:pt x="1038051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  <a:ln>
              <a:noFill/>
            </a:ln>
          </p:spPr>
        </p:sp>
      </p:grpSp>
      <p:pic>
        <p:nvPicPr>
          <p:cNvPr id="425" name="Google Shape;425;g312cc829c91_0_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443" y="8446027"/>
            <a:ext cx="1953357" cy="1512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g312cc829c91_0_8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75075" y="8446027"/>
            <a:ext cx="1660082" cy="1636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g312cc829c91_0_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206115">
            <a:off x="16945204" y="8484828"/>
            <a:ext cx="3800120" cy="35652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8" name="Google Shape;428;g312cc829c91_0_86"/>
          <p:cNvCxnSpPr/>
          <p:nvPr/>
        </p:nvCxnSpPr>
        <p:spPr>
          <a:xfrm>
            <a:off x="7895218" y="4313514"/>
            <a:ext cx="102762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29" name="Google Shape;429;g312cc829c91_0_8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28100" y="411350"/>
            <a:ext cx="3030640" cy="12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g312cc829c91_0_86"/>
          <p:cNvSpPr txBox="1"/>
          <p:nvPr/>
        </p:nvSpPr>
        <p:spPr>
          <a:xfrm>
            <a:off x="8178229" y="474725"/>
            <a:ext cx="10109771" cy="1352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lnSpc>
                <a:spcPct val="115000"/>
              </a:lnSpc>
              <a:buSzPts val="3300"/>
            </a:pPr>
            <a:r>
              <a:rPr lang="ru-RU" sz="33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Creative</a:t>
            </a:r>
            <a:r>
              <a:rPr lang="ru-RU" sz="33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33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Spark</a:t>
            </a:r>
            <a:r>
              <a:rPr lang="ru-RU" sz="33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ru-RU" sz="3300" b="1" dirty="0" err="1">
                <a:solidFill>
                  <a:srgbClr val="FFFFFF"/>
                </a:solidFill>
              </a:rPr>
              <a:t>Вища</a:t>
            </a:r>
            <a:r>
              <a:rPr lang="ru-RU" sz="3300" b="1" dirty="0">
                <a:solidFill>
                  <a:srgbClr val="FFFFFF"/>
                </a:solidFill>
              </a:rPr>
              <a:t> </a:t>
            </a:r>
            <a:r>
              <a:rPr lang="ru-RU" sz="3300" b="1" dirty="0" err="1">
                <a:solidFill>
                  <a:srgbClr val="FFFFFF"/>
                </a:solidFill>
              </a:rPr>
              <a:t>освіта</a:t>
            </a:r>
            <a:r>
              <a:rPr lang="ru-RU" sz="3300" b="1" dirty="0">
                <a:solidFill>
                  <a:srgbClr val="FFFFFF"/>
                </a:solidFill>
              </a:rPr>
              <a:t> та </a:t>
            </a:r>
            <a:r>
              <a:rPr lang="ru-RU" sz="3300" b="1" dirty="0" err="1">
                <a:solidFill>
                  <a:srgbClr val="FFFFFF"/>
                </a:solidFill>
              </a:rPr>
              <a:t>підприємництво</a:t>
            </a:r>
            <a:r>
              <a:rPr lang="ru-RU" sz="3300" b="1" dirty="0">
                <a:solidFill>
                  <a:srgbClr val="FFFFFF"/>
                </a:solidFill>
              </a:rPr>
              <a:t> за </a:t>
            </a:r>
            <a:r>
              <a:rPr lang="ru-RU" sz="3300" b="1" dirty="0" err="1">
                <a:solidFill>
                  <a:srgbClr val="FFFFFF"/>
                </a:solidFill>
              </a:rPr>
              <a:t>підтримки</a:t>
            </a:r>
            <a:r>
              <a:rPr lang="ru-RU" sz="3300" b="1" dirty="0">
                <a:solidFill>
                  <a:srgbClr val="FFFFFF"/>
                </a:solidFill>
              </a:rPr>
              <a:t> </a:t>
            </a:r>
            <a:r>
              <a:rPr lang="ru-RU" sz="3300" b="1" dirty="0" err="1">
                <a:solidFill>
                  <a:srgbClr val="FFFFFF"/>
                </a:solidFill>
              </a:rPr>
              <a:t>Британської</a:t>
            </a:r>
            <a:r>
              <a:rPr lang="ru-RU" sz="3300" b="1" dirty="0">
                <a:solidFill>
                  <a:srgbClr val="FFFFFF"/>
                </a:solidFill>
              </a:rPr>
              <a:t> Ради</a:t>
            </a:r>
            <a:endParaRPr sz="33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1" name="Google Shape;431;g312cc829c91_0_8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010049" y="4960600"/>
            <a:ext cx="3000000" cy="1115703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g312cc829c91_0_86"/>
          <p:cNvSpPr txBox="1"/>
          <p:nvPr/>
        </p:nvSpPr>
        <p:spPr>
          <a:xfrm>
            <a:off x="5266100" y="4960600"/>
            <a:ext cx="9643800" cy="1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SzPts val="3300"/>
            </a:pPr>
            <a:r>
              <a:rPr lang="ru-RU" sz="3300" b="1" dirty="0">
                <a:solidFill>
                  <a:srgbClr val="FFFFFF"/>
                </a:solidFill>
              </a:rPr>
              <a:t>РОЗВИТОК СОЦІАЛЬНОГО ПІДПРИЄМНИЦТВА В УНІВЕРСИТЕТІ</a:t>
            </a:r>
            <a:endParaRPr sz="26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g312cc829c91_0_86"/>
          <p:cNvSpPr txBox="1"/>
          <p:nvPr/>
        </p:nvSpPr>
        <p:spPr>
          <a:xfrm>
            <a:off x="64025" y="3255300"/>
            <a:ext cx="4035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sz="38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g312cc829c91_0_86"/>
          <p:cNvSpPr txBox="1"/>
          <p:nvPr/>
        </p:nvSpPr>
        <p:spPr>
          <a:xfrm>
            <a:off x="1853300" y="3624175"/>
            <a:ext cx="1646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g312cc829c91_0_86"/>
          <p:cNvSpPr txBox="1"/>
          <p:nvPr/>
        </p:nvSpPr>
        <p:spPr>
          <a:xfrm>
            <a:off x="5043425" y="2325263"/>
            <a:ext cx="30000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ru-RU" sz="3100" b="1" i="0" u="none" strike="noStrike" cap="none" dirty="0">
                <a:solidFill>
                  <a:srgbClr val="EBEFF2"/>
                </a:solidFill>
                <a:latin typeface="Arial"/>
                <a:ea typeface="Arial"/>
                <a:cs typeface="Arial"/>
                <a:sym typeface="Arial"/>
              </a:rPr>
              <a:t>ПАРТНЕРИ</a:t>
            </a:r>
            <a:endParaRPr sz="3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g312cc829c91_0_86"/>
          <p:cNvSpPr txBox="1"/>
          <p:nvPr/>
        </p:nvSpPr>
        <p:spPr>
          <a:xfrm>
            <a:off x="8789075" y="1949035"/>
            <a:ext cx="9221100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>
              <a:buClr>
                <a:srgbClr val="EBEFF2"/>
              </a:buClr>
              <a:buSzPts val="2400"/>
              <a:buFont typeface="Arial"/>
              <a:buChar char="●"/>
            </a:pPr>
            <a:r>
              <a:rPr lang="ru-RU" sz="2400" b="1" i="0" u="none" strike="noStrike" cap="none" dirty="0" err="1">
                <a:solidFill>
                  <a:srgbClr val="EBEFF2"/>
                </a:solidFill>
                <a:latin typeface="Arial"/>
                <a:ea typeface="Arial"/>
                <a:cs typeface="Arial"/>
                <a:sym typeface="Arial"/>
              </a:rPr>
              <a:t>Університет</a:t>
            </a:r>
            <a:r>
              <a:rPr lang="ru-RU" sz="2400" b="1" i="0" u="none" strike="noStrike" cap="none" dirty="0">
                <a:solidFill>
                  <a:srgbClr val="EBEFF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ru-RU" sz="2400" b="1" dirty="0" err="1">
                <a:solidFill>
                  <a:srgbClr val="EBEFF2"/>
                </a:solidFill>
              </a:rPr>
              <a:t>Бедфордшир</a:t>
            </a:r>
            <a:r>
              <a:rPr lang="ru-RU" sz="2400" b="1" dirty="0">
                <a:solidFill>
                  <a:srgbClr val="EBEFF2"/>
                </a:solidFill>
              </a:rPr>
              <a:t> (</a:t>
            </a:r>
            <a:r>
              <a:rPr lang="ru-RU" sz="2400" b="1" i="0" u="none" strike="noStrike" cap="none" dirty="0" err="1">
                <a:solidFill>
                  <a:srgbClr val="EBEFF2"/>
                </a:solidFill>
                <a:latin typeface="Arial"/>
                <a:ea typeface="Arial"/>
                <a:cs typeface="Arial"/>
                <a:sym typeface="Arial"/>
              </a:rPr>
              <a:t>Лутон</a:t>
            </a:r>
            <a:r>
              <a:rPr lang="ru-RU" sz="2400" b="1" i="0" u="none" strike="noStrike" cap="none" dirty="0">
                <a:solidFill>
                  <a:srgbClr val="EBEFF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2400" b="1" i="0" u="none" strike="noStrike" cap="none" dirty="0" err="1">
                <a:solidFill>
                  <a:srgbClr val="EBEFF2"/>
                </a:solidFill>
                <a:latin typeface="Arial"/>
                <a:ea typeface="Arial"/>
                <a:cs typeface="Arial"/>
                <a:sym typeface="Arial"/>
              </a:rPr>
              <a:t>Великобританія</a:t>
            </a:r>
            <a:r>
              <a:rPr lang="ru-RU" sz="2400" b="1" i="0" u="none" strike="noStrike" cap="none" dirty="0">
                <a:solidFill>
                  <a:srgbClr val="EBEFF2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400" b="1" i="0" u="none" strike="noStrike" cap="none" dirty="0">
              <a:solidFill>
                <a:srgbClr val="EBEFF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FF2"/>
              </a:buClr>
              <a:buSzPts val="2400"/>
              <a:buFont typeface="Arial"/>
              <a:buChar char="●"/>
            </a:pPr>
            <a:r>
              <a:rPr lang="ru-RU" sz="2400" b="1" i="0" u="none" strike="noStrike" cap="none" dirty="0" err="1">
                <a:solidFill>
                  <a:srgbClr val="EBEFF2"/>
                </a:solidFill>
                <a:latin typeface="Arial"/>
                <a:ea typeface="Arial"/>
                <a:cs typeface="Arial"/>
                <a:sym typeface="Arial"/>
              </a:rPr>
              <a:t>Харківський</a:t>
            </a:r>
            <a:r>
              <a:rPr lang="ru-RU" sz="2400" b="1" i="0" u="none" strike="noStrike" cap="none" dirty="0">
                <a:solidFill>
                  <a:srgbClr val="EBEFF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b="1" i="0" u="none" strike="noStrike" cap="none" dirty="0" err="1">
                <a:solidFill>
                  <a:srgbClr val="EBEFF2"/>
                </a:solidFill>
                <a:latin typeface="Arial"/>
                <a:ea typeface="Arial"/>
                <a:cs typeface="Arial"/>
                <a:sym typeface="Arial"/>
              </a:rPr>
              <a:t>національний</a:t>
            </a:r>
            <a:r>
              <a:rPr lang="ru-RU" sz="2400" b="1" i="0" u="none" strike="noStrike" cap="none" dirty="0">
                <a:solidFill>
                  <a:srgbClr val="EBEFF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b="1" i="0" u="none" strike="noStrike" cap="none" dirty="0" err="1">
                <a:solidFill>
                  <a:srgbClr val="EBEFF2"/>
                </a:solidFill>
                <a:latin typeface="Arial"/>
                <a:ea typeface="Arial"/>
                <a:cs typeface="Arial"/>
                <a:sym typeface="Arial"/>
              </a:rPr>
              <a:t>економічний</a:t>
            </a:r>
            <a:r>
              <a:rPr lang="ru-RU" sz="2400" b="1" i="0" u="none" strike="noStrike" cap="none" dirty="0">
                <a:solidFill>
                  <a:srgbClr val="EBEFF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b="1" i="0" u="none" strike="noStrike" cap="none" dirty="0" err="1">
                <a:solidFill>
                  <a:srgbClr val="EBEFF2"/>
                </a:solidFill>
                <a:latin typeface="Arial"/>
                <a:ea typeface="Arial"/>
                <a:cs typeface="Arial"/>
                <a:sym typeface="Arial"/>
              </a:rPr>
              <a:t>університет</a:t>
            </a:r>
            <a:r>
              <a:rPr lang="ru-RU" sz="2400" b="1" i="0" u="none" strike="noStrike" cap="none" dirty="0">
                <a:solidFill>
                  <a:srgbClr val="EBEFF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b="1" i="0" u="none" strike="noStrike" cap="none" dirty="0" err="1">
                <a:solidFill>
                  <a:srgbClr val="EBEFF2"/>
                </a:solidFill>
                <a:latin typeface="Arial"/>
                <a:ea typeface="Arial"/>
                <a:cs typeface="Arial"/>
                <a:sym typeface="Arial"/>
              </a:rPr>
              <a:t>імені</a:t>
            </a:r>
            <a:r>
              <a:rPr lang="ru-RU" sz="2400" b="1" i="0" u="none" strike="noStrike" cap="none" dirty="0">
                <a:solidFill>
                  <a:srgbClr val="EBEFF2"/>
                </a:solidFill>
                <a:latin typeface="Arial"/>
                <a:ea typeface="Arial"/>
                <a:cs typeface="Arial"/>
                <a:sym typeface="Arial"/>
              </a:rPr>
              <a:t> Семена Кузнеця</a:t>
            </a:r>
            <a:endParaRPr sz="2400" b="1" i="0" u="none" strike="noStrike" cap="none" dirty="0">
              <a:solidFill>
                <a:srgbClr val="EBEFF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>
              <a:buClr>
                <a:srgbClr val="EBEFF2"/>
              </a:buClr>
              <a:buSzPts val="2400"/>
              <a:buFont typeface="Arial"/>
              <a:buChar char="●"/>
            </a:pPr>
            <a:r>
              <a:rPr lang="ru-RU" sz="2400" b="1" dirty="0" err="1">
                <a:solidFill>
                  <a:srgbClr val="EBEFF2"/>
                </a:solidFill>
              </a:rPr>
              <a:t>Українська</a:t>
            </a:r>
            <a:r>
              <a:rPr lang="ru-RU" sz="2400" b="1" dirty="0">
                <a:solidFill>
                  <a:srgbClr val="EBEFF2"/>
                </a:solidFill>
              </a:rPr>
              <a:t> </a:t>
            </a:r>
            <a:r>
              <a:rPr lang="ru-RU" sz="2400" b="1" dirty="0" err="1">
                <a:solidFill>
                  <a:srgbClr val="EBEFF2"/>
                </a:solidFill>
              </a:rPr>
              <a:t>інженерно-педагогічна</a:t>
            </a:r>
            <a:r>
              <a:rPr lang="ru-RU" sz="2400" b="1" dirty="0">
                <a:solidFill>
                  <a:srgbClr val="EBEFF2"/>
                </a:solidFill>
              </a:rPr>
              <a:t> </a:t>
            </a:r>
            <a:r>
              <a:rPr lang="ru-RU" sz="2400" b="1" dirty="0" err="1">
                <a:solidFill>
                  <a:srgbClr val="EBEFF2"/>
                </a:solidFill>
              </a:rPr>
              <a:t>академія</a:t>
            </a:r>
            <a:endParaRPr lang="ru-RU" sz="2400" b="1" dirty="0">
              <a:solidFill>
                <a:srgbClr val="EBEFF2"/>
              </a:solidFill>
            </a:endParaRPr>
          </a:p>
          <a:p>
            <a:pPr marL="457200" lvl="0" indent="-381000">
              <a:buClr>
                <a:srgbClr val="EBEFF2"/>
              </a:buClr>
              <a:buSzPts val="2400"/>
              <a:buFont typeface="Arial"/>
              <a:buChar char="●"/>
            </a:pPr>
            <a:r>
              <a:rPr lang="ru-RU" sz="2400" b="1" dirty="0" err="1">
                <a:solidFill>
                  <a:srgbClr val="EBEFF2"/>
                </a:solidFill>
              </a:rPr>
              <a:t>Громадська</a:t>
            </a:r>
            <a:r>
              <a:rPr lang="ru-RU" sz="2400" b="1" dirty="0">
                <a:solidFill>
                  <a:srgbClr val="EBEFF2"/>
                </a:solidFill>
              </a:rPr>
              <a:t> </a:t>
            </a:r>
            <a:r>
              <a:rPr lang="ru-RU" sz="2400" b="1" dirty="0" err="1">
                <a:solidFill>
                  <a:srgbClr val="EBEFF2"/>
                </a:solidFill>
              </a:rPr>
              <a:t>організація</a:t>
            </a:r>
            <a:r>
              <a:rPr lang="ru-RU" sz="2400" b="1" dirty="0">
                <a:solidFill>
                  <a:srgbClr val="EBEFF2"/>
                </a:solidFill>
              </a:rPr>
              <a:t> «</a:t>
            </a:r>
            <a:r>
              <a:rPr lang="ru-RU" sz="2400" b="1" dirty="0" err="1">
                <a:solidFill>
                  <a:srgbClr val="EBEFF2"/>
                </a:solidFill>
              </a:rPr>
              <a:t>Генерація</a:t>
            </a:r>
            <a:r>
              <a:rPr lang="ru-RU" sz="2400" b="1" dirty="0">
                <a:solidFill>
                  <a:srgbClr val="EBEFF2"/>
                </a:solidFill>
              </a:rPr>
              <a:t> </a:t>
            </a:r>
            <a:r>
              <a:rPr lang="ru-RU" sz="2400" b="1" dirty="0" err="1">
                <a:solidFill>
                  <a:srgbClr val="EBEFF2"/>
                </a:solidFill>
              </a:rPr>
              <a:t>інновацій</a:t>
            </a:r>
            <a:r>
              <a:rPr lang="ru-RU" sz="2400" b="1" dirty="0">
                <a:solidFill>
                  <a:srgbClr val="EBEFF2"/>
                </a:solidFill>
              </a:rPr>
              <a:t>» (</a:t>
            </a:r>
            <a:r>
              <a:rPr lang="ru-RU" sz="2400" b="1" dirty="0" err="1">
                <a:solidFill>
                  <a:srgbClr val="EBEFF2"/>
                </a:solidFill>
              </a:rPr>
              <a:t>Харків</a:t>
            </a:r>
            <a:r>
              <a:rPr lang="ru-RU" sz="2400" b="1" dirty="0">
                <a:solidFill>
                  <a:srgbClr val="EBEFF2"/>
                </a:solidFill>
              </a:rPr>
              <a:t>, </a:t>
            </a:r>
            <a:r>
              <a:rPr lang="ru-RU" sz="2400" b="1" dirty="0" err="1">
                <a:solidFill>
                  <a:srgbClr val="EBEFF2"/>
                </a:solidFill>
              </a:rPr>
              <a:t>Україна</a:t>
            </a:r>
            <a:r>
              <a:rPr lang="ru-RU" sz="2400" b="1" dirty="0">
                <a:solidFill>
                  <a:srgbClr val="EBEFF2"/>
                </a:solidFill>
              </a:rPr>
              <a:t>)</a:t>
            </a:r>
            <a:endParaRPr sz="2400" b="1" i="0" u="none" strike="noStrike" cap="none" dirty="0">
              <a:solidFill>
                <a:srgbClr val="EBEF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g312cc829c91_0_86"/>
          <p:cNvSpPr txBox="1"/>
          <p:nvPr/>
        </p:nvSpPr>
        <p:spPr>
          <a:xfrm>
            <a:off x="8435075" y="6237400"/>
            <a:ext cx="9929100" cy="3582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>
              <a:lnSpc>
                <a:spcPct val="115000"/>
              </a:lnSpc>
              <a:buClr>
                <a:srgbClr val="EBEFF2"/>
              </a:buClr>
              <a:buSzPts val="2400"/>
              <a:buFont typeface="Arial"/>
              <a:buChar char="●"/>
            </a:pPr>
            <a:r>
              <a:rPr lang="ru-RU" sz="2400" b="1" dirty="0" err="1">
                <a:solidFill>
                  <a:srgbClr val="EBEFF2"/>
                </a:solidFill>
              </a:rPr>
              <a:t>Університет</a:t>
            </a:r>
            <a:r>
              <a:rPr lang="ru-RU" sz="2400" b="1" dirty="0">
                <a:solidFill>
                  <a:srgbClr val="EBEFF2"/>
                </a:solidFill>
              </a:rPr>
              <a:t> </a:t>
            </a:r>
            <a:r>
              <a:rPr lang="ru-RU" sz="2400" b="1" dirty="0" err="1">
                <a:solidFill>
                  <a:srgbClr val="EBEFF2"/>
                </a:solidFill>
              </a:rPr>
              <a:t>Лотарингії</a:t>
            </a:r>
            <a:r>
              <a:rPr lang="ru-RU" sz="2400" b="1" dirty="0">
                <a:solidFill>
                  <a:srgbClr val="EBEFF2"/>
                </a:solidFill>
              </a:rPr>
              <a:t>, </a:t>
            </a:r>
            <a:r>
              <a:rPr lang="ru-RU" sz="2400" b="1" dirty="0" err="1">
                <a:solidFill>
                  <a:srgbClr val="EBEFF2"/>
                </a:solidFill>
              </a:rPr>
              <a:t>Франція</a:t>
            </a:r>
            <a:endParaRPr lang="ru-RU" sz="2400" b="1" dirty="0">
              <a:solidFill>
                <a:srgbClr val="EBEFF2"/>
              </a:solidFill>
            </a:endParaRPr>
          </a:p>
          <a:p>
            <a:pPr marL="457200" lvl="0" indent="-381000">
              <a:lnSpc>
                <a:spcPct val="115000"/>
              </a:lnSpc>
              <a:buClr>
                <a:srgbClr val="EBEFF2"/>
              </a:buClr>
              <a:buSzPts val="2400"/>
              <a:buFont typeface="Arial"/>
              <a:buChar char="●"/>
            </a:pPr>
            <a:r>
              <a:rPr lang="ru-RU" sz="2400" b="1" dirty="0" err="1">
                <a:solidFill>
                  <a:srgbClr val="EBEFF2"/>
                </a:solidFill>
              </a:rPr>
              <a:t>Greta</a:t>
            </a:r>
            <a:r>
              <a:rPr lang="ru-RU" sz="2400" b="1" dirty="0">
                <a:solidFill>
                  <a:srgbClr val="EBEFF2"/>
                </a:solidFill>
              </a:rPr>
              <a:t> </a:t>
            </a:r>
            <a:r>
              <a:rPr lang="ru-RU" sz="2400" b="1" i="0" u="none" strike="noStrike" cap="none" dirty="0" err="1">
                <a:solidFill>
                  <a:srgbClr val="EBEFF2"/>
                </a:solidFill>
                <a:latin typeface="Arial"/>
                <a:ea typeface="Arial"/>
                <a:cs typeface="Arial"/>
                <a:sym typeface="Arial"/>
              </a:rPr>
              <a:t>du</a:t>
            </a:r>
            <a:r>
              <a:rPr lang="ru-RU" sz="2400" b="1" i="0" u="none" strike="noStrike" cap="none" dirty="0">
                <a:solidFill>
                  <a:srgbClr val="EBEFF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b="1" i="0" u="none" strike="noStrike" cap="none" dirty="0" err="1">
                <a:solidFill>
                  <a:srgbClr val="EBEFF2"/>
                </a:solidFill>
                <a:latin typeface="Arial"/>
                <a:ea typeface="Arial"/>
                <a:cs typeface="Arial"/>
                <a:sym typeface="Arial"/>
              </a:rPr>
              <a:t>Velay</a:t>
            </a:r>
            <a:r>
              <a:rPr lang="ru-RU" sz="2400" b="1" i="0" u="none" strike="noStrike" cap="none" dirty="0">
                <a:solidFill>
                  <a:srgbClr val="EBEFF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uk-UA" sz="2400" b="1" dirty="0">
                <a:solidFill>
                  <a:srgbClr val="EBEFF2"/>
                </a:solidFill>
              </a:rPr>
              <a:t>Франція</a:t>
            </a:r>
            <a:endParaRPr sz="2400" b="1" i="0" u="none" strike="noStrike" cap="none" dirty="0">
              <a:solidFill>
                <a:srgbClr val="EBEFF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BEFF2"/>
              </a:buClr>
              <a:buSzPts val="2400"/>
              <a:buFont typeface="Arial"/>
              <a:buChar char="●"/>
            </a:pPr>
            <a:r>
              <a:rPr lang="uk-UA" sz="2400" b="1" i="0" u="none" strike="noStrike" cap="none" dirty="0">
                <a:solidFill>
                  <a:srgbClr val="EBEFF2"/>
                </a:solidFill>
                <a:latin typeface="Arial"/>
                <a:ea typeface="Arial"/>
                <a:cs typeface="Arial"/>
                <a:sym typeface="Arial"/>
              </a:rPr>
              <a:t>НГО </a:t>
            </a:r>
            <a:r>
              <a:rPr lang="uk-UA" sz="2400" b="1" i="0" u="none" strike="noStrike" cap="none" dirty="0" err="1">
                <a:solidFill>
                  <a:srgbClr val="EBEFF2"/>
                </a:solidFill>
                <a:latin typeface="Arial"/>
                <a:ea typeface="Arial"/>
                <a:cs typeface="Arial"/>
                <a:sym typeface="Arial"/>
              </a:rPr>
              <a:t>Гвара</a:t>
            </a:r>
            <a:r>
              <a:rPr lang="uk-UA" sz="2400" b="1" i="0" u="none" strike="noStrike" cap="none" dirty="0">
                <a:solidFill>
                  <a:srgbClr val="EBEFF2"/>
                </a:solidFill>
                <a:latin typeface="Arial"/>
                <a:ea typeface="Arial"/>
                <a:cs typeface="Arial"/>
                <a:sym typeface="Arial"/>
              </a:rPr>
              <a:t> Медіа, м. Харків, Україна</a:t>
            </a:r>
            <a:endParaRPr sz="2400" b="1" i="0" u="none" strike="noStrike" cap="none" dirty="0">
              <a:solidFill>
                <a:srgbClr val="EBEFF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>
              <a:lnSpc>
                <a:spcPct val="115000"/>
              </a:lnSpc>
              <a:buClr>
                <a:srgbClr val="EBEFF2"/>
              </a:buClr>
              <a:buSzPts val="2400"/>
              <a:buFont typeface="Arial"/>
              <a:buChar char="●"/>
            </a:pPr>
            <a:r>
              <a:rPr lang="ru-RU" sz="2400" b="1" dirty="0" err="1">
                <a:solidFill>
                  <a:srgbClr val="EBEFF2"/>
                </a:solidFill>
              </a:rPr>
              <a:t>Харківська</a:t>
            </a:r>
            <a:r>
              <a:rPr lang="ru-RU" sz="2400" b="1" dirty="0">
                <a:solidFill>
                  <a:srgbClr val="EBEFF2"/>
                </a:solidFill>
              </a:rPr>
              <a:t> </a:t>
            </a:r>
            <a:r>
              <a:rPr lang="ru-RU" sz="2400" b="1" dirty="0" err="1">
                <a:solidFill>
                  <a:srgbClr val="EBEFF2"/>
                </a:solidFill>
              </a:rPr>
              <a:t>некомерційна</a:t>
            </a:r>
            <a:r>
              <a:rPr lang="ru-RU" sz="2400" b="1" dirty="0">
                <a:solidFill>
                  <a:srgbClr val="EBEFF2"/>
                </a:solidFill>
              </a:rPr>
              <a:t> </a:t>
            </a:r>
            <a:r>
              <a:rPr lang="ru-RU" sz="2400" b="1" dirty="0" err="1">
                <a:solidFill>
                  <a:srgbClr val="EBEFF2"/>
                </a:solidFill>
              </a:rPr>
              <a:t>громадська</a:t>
            </a:r>
            <a:r>
              <a:rPr lang="ru-RU" sz="2400" b="1" dirty="0">
                <a:solidFill>
                  <a:srgbClr val="EBEFF2"/>
                </a:solidFill>
              </a:rPr>
              <a:t> </a:t>
            </a:r>
            <a:r>
              <a:rPr lang="ru-RU" sz="2400" b="1" dirty="0" err="1">
                <a:solidFill>
                  <a:srgbClr val="EBEFF2"/>
                </a:solidFill>
              </a:rPr>
              <a:t>організація</a:t>
            </a:r>
            <a:r>
              <a:rPr lang="ru-RU" sz="2400" b="1" dirty="0">
                <a:solidFill>
                  <a:srgbClr val="EBEFF2"/>
                </a:solidFill>
              </a:rPr>
              <a:t> АКТУАЛЬНА ЖІНКА</a:t>
            </a:r>
          </a:p>
          <a:p>
            <a:pPr marL="457200" lvl="0" indent="-381000">
              <a:lnSpc>
                <a:spcPct val="115000"/>
              </a:lnSpc>
              <a:buClr>
                <a:srgbClr val="EBEFF2"/>
              </a:buClr>
              <a:buSzPts val="2400"/>
              <a:buFont typeface="Arial"/>
              <a:buChar char="●"/>
            </a:pPr>
            <a:r>
              <a:rPr lang="ru-RU" sz="2400" b="1" dirty="0" err="1">
                <a:solidFill>
                  <a:srgbClr val="EBEFF2"/>
                </a:solidFill>
              </a:rPr>
              <a:t>Підприємець</a:t>
            </a:r>
            <a:r>
              <a:rPr lang="ru-RU" sz="2400" b="1" dirty="0">
                <a:solidFill>
                  <a:srgbClr val="EBEFF2"/>
                </a:solidFill>
              </a:rPr>
              <a:t> Войтенко, </a:t>
            </a:r>
            <a:r>
              <a:rPr lang="ru-RU" sz="2400" b="1" dirty="0" err="1">
                <a:solidFill>
                  <a:srgbClr val="EBEFF2"/>
                </a:solidFill>
              </a:rPr>
              <a:t>випускник</a:t>
            </a:r>
            <a:r>
              <a:rPr lang="ru-RU" sz="2400" b="1" dirty="0">
                <a:solidFill>
                  <a:srgbClr val="EBEFF2"/>
                </a:solidFill>
              </a:rPr>
              <a:t> </a:t>
            </a:r>
            <a:r>
              <a:rPr lang="ru-RU" sz="2400" b="1" dirty="0" err="1">
                <a:solidFill>
                  <a:srgbClr val="EBEFF2"/>
                </a:solidFill>
              </a:rPr>
              <a:t>програми</a:t>
            </a:r>
            <a:r>
              <a:rPr lang="ru-RU" sz="2400" b="1" dirty="0">
                <a:solidFill>
                  <a:srgbClr val="EBEFF2"/>
                </a:solidFill>
              </a:rPr>
              <a:t> </a:t>
            </a:r>
            <a:r>
              <a:rPr lang="ru-RU" sz="2400" b="1" dirty="0" err="1">
                <a:solidFill>
                  <a:srgbClr val="EBEFF2"/>
                </a:solidFill>
              </a:rPr>
              <a:t>двох</a:t>
            </a:r>
            <a:r>
              <a:rPr lang="ru-RU" sz="2400" b="1" dirty="0">
                <a:solidFill>
                  <a:srgbClr val="EBEFF2"/>
                </a:solidFill>
              </a:rPr>
              <a:t> </a:t>
            </a:r>
            <a:r>
              <a:rPr lang="ru-RU" sz="2400" b="1" dirty="0" err="1">
                <a:solidFill>
                  <a:srgbClr val="EBEFF2"/>
                </a:solidFill>
              </a:rPr>
              <a:t>дипломів</a:t>
            </a:r>
            <a:r>
              <a:rPr lang="ru-RU" sz="2400" b="1" dirty="0">
                <a:solidFill>
                  <a:srgbClr val="EBEFF2"/>
                </a:solidFill>
              </a:rPr>
              <a:t> ХНЕУ </a:t>
            </a:r>
            <a:r>
              <a:rPr lang="ru-RU" sz="2400" b="1" dirty="0" err="1">
                <a:solidFill>
                  <a:srgbClr val="EBEFF2"/>
                </a:solidFill>
              </a:rPr>
              <a:t>ім</a:t>
            </a:r>
            <a:r>
              <a:rPr lang="ru-RU" sz="2400" b="1" dirty="0">
                <a:solidFill>
                  <a:srgbClr val="EBEFF2"/>
                </a:solidFill>
              </a:rPr>
              <a:t>. С. Кузнеця-</a:t>
            </a:r>
            <a:r>
              <a:rPr lang="ru-RU" sz="2400" b="1" dirty="0" err="1">
                <a:solidFill>
                  <a:srgbClr val="EBEFF2"/>
                </a:solidFill>
              </a:rPr>
              <a:t>Ліон</a:t>
            </a:r>
            <a:r>
              <a:rPr lang="ru-RU" sz="2400" b="1" dirty="0">
                <a:solidFill>
                  <a:srgbClr val="EBEFF2"/>
                </a:solidFill>
              </a:rPr>
              <a:t> 2</a:t>
            </a:r>
          </a:p>
          <a:p>
            <a:pPr marL="457200" lvl="0" indent="-381000">
              <a:lnSpc>
                <a:spcPct val="115000"/>
              </a:lnSpc>
              <a:buClr>
                <a:srgbClr val="EBEFF2"/>
              </a:buClr>
              <a:buSzPts val="2400"/>
              <a:buFont typeface="Arial"/>
              <a:buChar char="●"/>
            </a:pPr>
            <a:r>
              <a:rPr lang="ru-RU" sz="2400" b="1" dirty="0">
                <a:solidFill>
                  <a:srgbClr val="EBEFF2"/>
                </a:solidFill>
              </a:rPr>
              <a:t>ІТ Кластер </a:t>
            </a:r>
            <a:r>
              <a:rPr lang="ru-RU" sz="2400" b="1" dirty="0" err="1">
                <a:solidFill>
                  <a:srgbClr val="EBEFF2"/>
                </a:solidFill>
              </a:rPr>
              <a:t>Харків</a:t>
            </a:r>
            <a:endParaRPr sz="2400" b="1" i="0" u="none" strike="noStrike" cap="none" dirty="0">
              <a:solidFill>
                <a:srgbClr val="EBEF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g312cc829c91_0_86"/>
          <p:cNvSpPr txBox="1"/>
          <p:nvPr/>
        </p:nvSpPr>
        <p:spPr>
          <a:xfrm>
            <a:off x="5043425" y="7116875"/>
            <a:ext cx="30000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ru-RU" sz="3100" b="1" i="0" u="none" strike="noStrike" cap="none" dirty="0">
                <a:solidFill>
                  <a:srgbClr val="EBEFF2"/>
                </a:solidFill>
                <a:latin typeface="Arial"/>
                <a:ea typeface="Arial"/>
                <a:cs typeface="Arial"/>
                <a:sym typeface="Arial"/>
              </a:rPr>
              <a:t>ПАРТНЕРИ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g312cc829c91_0_86"/>
          <p:cNvSpPr txBox="1"/>
          <p:nvPr/>
        </p:nvSpPr>
        <p:spPr>
          <a:xfrm>
            <a:off x="64025" y="3577775"/>
            <a:ext cx="3773700" cy="2289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20000"/>
              </a:lnSpc>
              <a:buSzPts val="3800"/>
            </a:pPr>
            <a:r>
              <a:rPr lang="ru-RU" sz="3800" b="1" dirty="0" err="1">
                <a:solidFill>
                  <a:srgbClr val="3E588C"/>
                </a:solidFill>
              </a:rPr>
              <a:t>Міжнародні</a:t>
            </a:r>
            <a:r>
              <a:rPr lang="ru-RU" sz="3800" b="1" dirty="0">
                <a:solidFill>
                  <a:srgbClr val="3E588C"/>
                </a:solidFill>
              </a:rPr>
              <a:t> </a:t>
            </a:r>
            <a:r>
              <a:rPr lang="ru-RU" sz="3800" b="1" dirty="0" err="1">
                <a:solidFill>
                  <a:srgbClr val="3E588C"/>
                </a:solidFill>
              </a:rPr>
              <a:t>грантові</a:t>
            </a:r>
            <a:r>
              <a:rPr lang="ru-RU" sz="3800" b="1" dirty="0">
                <a:solidFill>
                  <a:srgbClr val="3E588C"/>
                </a:solidFill>
              </a:rPr>
              <a:t> </a:t>
            </a:r>
            <a:r>
              <a:rPr lang="ru-RU" sz="3800" b="1" dirty="0" err="1">
                <a:solidFill>
                  <a:srgbClr val="3E588C"/>
                </a:solidFill>
              </a:rPr>
              <a:t>проєкти</a:t>
            </a:r>
            <a:endParaRPr sz="1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588C"/>
        </a:solidFill>
        <a:effectLst/>
      </p:bgPr>
    </p:bg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g312cc829c91_0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054986">
            <a:off x="2713932" y="9025038"/>
            <a:ext cx="3800120" cy="35652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5" name="Google Shape;445;g312cc829c91_0_16"/>
          <p:cNvGrpSpPr/>
          <p:nvPr/>
        </p:nvGrpSpPr>
        <p:grpSpPr>
          <a:xfrm>
            <a:off x="-134419" y="-170034"/>
            <a:ext cx="4432202" cy="10574926"/>
            <a:chOff x="0" y="0"/>
            <a:chExt cx="10525296" cy="25112625"/>
          </a:xfrm>
        </p:grpSpPr>
        <p:sp>
          <p:nvSpPr>
            <p:cNvPr id="446" name="Google Shape;446;g312cc829c91_0_16"/>
            <p:cNvSpPr/>
            <p:nvPr/>
          </p:nvSpPr>
          <p:spPr>
            <a:xfrm>
              <a:off x="72390" y="72390"/>
              <a:ext cx="10380516" cy="24967846"/>
            </a:xfrm>
            <a:custGeom>
              <a:avLst/>
              <a:gdLst/>
              <a:ahLst/>
              <a:cxnLst/>
              <a:rect l="l" t="t" r="r" b="b"/>
              <a:pathLst>
                <a:path w="10380516" h="24967846" extrusionOk="0">
                  <a:moveTo>
                    <a:pt x="0" y="0"/>
                  </a:moveTo>
                  <a:lnTo>
                    <a:pt x="10380516" y="0"/>
                  </a:lnTo>
                  <a:lnTo>
                    <a:pt x="10380516" y="24967846"/>
                  </a:lnTo>
                  <a:lnTo>
                    <a:pt x="0" y="249678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</p:sp>
        <p:sp>
          <p:nvSpPr>
            <p:cNvPr id="447" name="Google Shape;447;g312cc829c91_0_16"/>
            <p:cNvSpPr/>
            <p:nvPr/>
          </p:nvSpPr>
          <p:spPr>
            <a:xfrm>
              <a:off x="0" y="0"/>
              <a:ext cx="10525296" cy="25112625"/>
            </a:xfrm>
            <a:custGeom>
              <a:avLst/>
              <a:gdLst/>
              <a:ahLst/>
              <a:cxnLst/>
              <a:rect l="l" t="t" r="r" b="b"/>
              <a:pathLst>
                <a:path w="10525296" h="25112625" extrusionOk="0">
                  <a:moveTo>
                    <a:pt x="10380517" y="24967845"/>
                  </a:moveTo>
                  <a:lnTo>
                    <a:pt x="10525296" y="24967845"/>
                  </a:lnTo>
                  <a:lnTo>
                    <a:pt x="10525296" y="25112625"/>
                  </a:lnTo>
                  <a:lnTo>
                    <a:pt x="10380517" y="25112625"/>
                  </a:lnTo>
                  <a:lnTo>
                    <a:pt x="10380517" y="2496784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4967845"/>
                  </a:lnTo>
                  <a:lnTo>
                    <a:pt x="0" y="24967845"/>
                  </a:lnTo>
                  <a:lnTo>
                    <a:pt x="0" y="144780"/>
                  </a:lnTo>
                  <a:close/>
                  <a:moveTo>
                    <a:pt x="0" y="24967845"/>
                  </a:moveTo>
                  <a:lnTo>
                    <a:pt x="144780" y="24967845"/>
                  </a:lnTo>
                  <a:lnTo>
                    <a:pt x="144780" y="25112625"/>
                  </a:lnTo>
                  <a:lnTo>
                    <a:pt x="0" y="25112625"/>
                  </a:lnTo>
                  <a:lnTo>
                    <a:pt x="0" y="24967845"/>
                  </a:lnTo>
                  <a:close/>
                  <a:moveTo>
                    <a:pt x="10380517" y="144780"/>
                  </a:moveTo>
                  <a:lnTo>
                    <a:pt x="10525296" y="144780"/>
                  </a:lnTo>
                  <a:lnTo>
                    <a:pt x="10525296" y="24967845"/>
                  </a:lnTo>
                  <a:lnTo>
                    <a:pt x="10380517" y="24967845"/>
                  </a:lnTo>
                  <a:lnTo>
                    <a:pt x="10380517" y="144780"/>
                  </a:lnTo>
                  <a:close/>
                  <a:moveTo>
                    <a:pt x="144780" y="24967845"/>
                  </a:moveTo>
                  <a:lnTo>
                    <a:pt x="10380517" y="24967845"/>
                  </a:lnTo>
                  <a:lnTo>
                    <a:pt x="10380517" y="25112625"/>
                  </a:lnTo>
                  <a:lnTo>
                    <a:pt x="144780" y="25112625"/>
                  </a:lnTo>
                  <a:lnTo>
                    <a:pt x="144780" y="24967845"/>
                  </a:lnTo>
                  <a:close/>
                  <a:moveTo>
                    <a:pt x="10380517" y="0"/>
                  </a:moveTo>
                  <a:lnTo>
                    <a:pt x="10525296" y="0"/>
                  </a:lnTo>
                  <a:lnTo>
                    <a:pt x="10525296" y="144780"/>
                  </a:lnTo>
                  <a:lnTo>
                    <a:pt x="10380517" y="144780"/>
                  </a:lnTo>
                  <a:lnTo>
                    <a:pt x="1038051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0380517" y="0"/>
                  </a:lnTo>
                  <a:lnTo>
                    <a:pt x="1038051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  <a:ln>
              <a:noFill/>
            </a:ln>
          </p:spPr>
        </p:sp>
      </p:grpSp>
      <p:pic>
        <p:nvPicPr>
          <p:cNvPr id="448" name="Google Shape;448;g312cc829c91_0_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443" y="8446027"/>
            <a:ext cx="1953357" cy="1512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g312cc829c91_0_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75075" y="8446027"/>
            <a:ext cx="1660082" cy="1636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g312cc829c91_0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163466">
            <a:off x="16569554" y="8350952"/>
            <a:ext cx="3800119" cy="3565203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g312cc829c91_0_16"/>
          <p:cNvSpPr txBox="1"/>
          <p:nvPr/>
        </p:nvSpPr>
        <p:spPr>
          <a:xfrm>
            <a:off x="128368" y="2795311"/>
            <a:ext cx="3906600" cy="140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ru-RU" sz="3800" b="0" i="0" u="none" strike="noStrike" cap="none" dirty="0">
                <a:solidFill>
                  <a:srgbClr val="3E588C"/>
                </a:solidFill>
                <a:latin typeface="Arial"/>
                <a:ea typeface="Arial"/>
                <a:cs typeface="Arial"/>
                <a:sym typeface="Arial"/>
              </a:rPr>
              <a:t>ПРОГРАМА </a:t>
            </a:r>
            <a:r>
              <a:rPr lang="ru-RU" sz="3800" b="0" i="0" u="none" strike="noStrike" cap="none" dirty="0" err="1">
                <a:solidFill>
                  <a:srgbClr val="3E588C"/>
                </a:solidFill>
                <a:latin typeface="Arial"/>
                <a:ea typeface="Arial"/>
                <a:cs typeface="Arial"/>
                <a:sym typeface="Arial"/>
              </a:rPr>
              <a:t>Erasmus</a:t>
            </a:r>
            <a:r>
              <a:rPr lang="ru-RU" sz="3800" b="0" i="0" u="none" strike="noStrike" cap="none" dirty="0">
                <a:solidFill>
                  <a:srgbClr val="3E588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3800" b="0" i="0" u="none" strike="noStrike" cap="none" dirty="0" err="1">
                <a:solidFill>
                  <a:srgbClr val="3E588C"/>
                </a:solidFill>
                <a:latin typeface="Arial"/>
                <a:ea typeface="Arial"/>
                <a:cs typeface="Arial"/>
                <a:sym typeface="Arial"/>
              </a:rPr>
              <a:t>Mundus</a:t>
            </a:r>
            <a:endParaRPr sz="3800" b="0" i="0" u="none" strike="noStrike" cap="none" dirty="0">
              <a:solidFill>
                <a:srgbClr val="3E58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2" name="Google Shape;452;g312cc829c91_0_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07700" y="698775"/>
            <a:ext cx="5588863" cy="1636975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g312cc829c91_0_16"/>
          <p:cNvSpPr txBox="1"/>
          <p:nvPr/>
        </p:nvSpPr>
        <p:spPr>
          <a:xfrm>
            <a:off x="4878000" y="2832225"/>
            <a:ext cx="10384500" cy="2862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2900"/>
            </a:pPr>
            <a:r>
              <a:rPr lang="ru-RU" sz="2900" dirty="0">
                <a:solidFill>
                  <a:srgbClr val="EBEFF2"/>
                </a:solidFill>
              </a:rPr>
              <a:t>З 2018 року </a:t>
            </a:r>
            <a:r>
              <a:rPr lang="ru-RU" sz="2900" dirty="0" err="1">
                <a:solidFill>
                  <a:srgbClr val="EBEFF2"/>
                </a:solidFill>
              </a:rPr>
              <a:t>Харківський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національний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економічний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університет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імені</a:t>
            </a:r>
            <a:r>
              <a:rPr lang="ru-RU" sz="2900" dirty="0">
                <a:solidFill>
                  <a:srgbClr val="EBEFF2"/>
                </a:solidFill>
              </a:rPr>
              <a:t> Семена Кузнеця є </a:t>
            </a:r>
            <a:r>
              <a:rPr lang="ru-RU" sz="2900" dirty="0" err="1">
                <a:solidFill>
                  <a:srgbClr val="EBEFF2"/>
                </a:solidFill>
              </a:rPr>
              <a:t>асоційованим</a:t>
            </a:r>
            <a:r>
              <a:rPr lang="ru-RU" sz="2900" dirty="0">
                <a:solidFill>
                  <a:srgbClr val="EBEFF2"/>
                </a:solidFill>
              </a:rPr>
              <a:t> партнером </a:t>
            </a:r>
            <a:r>
              <a:rPr lang="ru-RU" sz="2900" dirty="0" err="1">
                <a:solidFill>
                  <a:srgbClr val="EBEFF2"/>
                </a:solidFill>
              </a:rPr>
              <a:t>Європейського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консорціуму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магістрів</a:t>
            </a:r>
            <a:r>
              <a:rPr lang="ru-RU" sz="2900" dirty="0">
                <a:solidFill>
                  <a:srgbClr val="EBEFF2"/>
                </a:solidFill>
              </a:rPr>
              <a:t> з </a:t>
            </a:r>
            <a:r>
              <a:rPr lang="ru-RU" sz="2900" dirty="0" err="1">
                <a:solidFill>
                  <a:srgbClr val="EBEFF2"/>
                </a:solidFill>
              </a:rPr>
              <a:t>економіки</a:t>
            </a:r>
            <a:r>
              <a:rPr lang="ru-RU" sz="2900" dirty="0">
                <a:solidFill>
                  <a:srgbClr val="EBEFF2"/>
                </a:solidFill>
              </a:rPr>
              <a:t> та права (</a:t>
            </a:r>
            <a:r>
              <a:rPr lang="en-US" sz="2900" dirty="0">
                <a:solidFill>
                  <a:srgbClr val="EBEFF2"/>
                </a:solidFill>
              </a:rPr>
              <a:t>EMLE), </a:t>
            </a:r>
            <a:r>
              <a:rPr lang="ru-RU" sz="2900" dirty="0" err="1">
                <a:solidFill>
                  <a:srgbClr val="EBEFF2"/>
                </a:solidFill>
              </a:rPr>
              <a:t>який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неодноразово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був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обраний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Європейською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комісією</a:t>
            </a:r>
            <a:r>
              <a:rPr lang="ru-RU" sz="2900" dirty="0">
                <a:solidFill>
                  <a:srgbClr val="EBEFF2"/>
                </a:solidFill>
              </a:rPr>
              <a:t> в </a:t>
            </a:r>
            <a:r>
              <a:rPr lang="ru-RU" sz="2900" dirty="0" err="1">
                <a:solidFill>
                  <a:srgbClr val="EBEFF2"/>
                </a:solidFill>
              </a:rPr>
              <a:t>престижній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програмі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en-US" sz="2900" dirty="0">
                <a:solidFill>
                  <a:srgbClr val="EBEFF2"/>
                </a:solidFill>
              </a:rPr>
              <a:t>Erasmus Mundus: Erasmus+</a:t>
            </a:r>
            <a:endParaRPr sz="2900" b="0" i="0" u="none" strike="noStrike" cap="none" dirty="0">
              <a:solidFill>
                <a:srgbClr val="EBEF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g312cc829c91_0_16"/>
          <p:cNvSpPr txBox="1"/>
          <p:nvPr/>
        </p:nvSpPr>
        <p:spPr>
          <a:xfrm>
            <a:off x="6852900" y="5745200"/>
            <a:ext cx="10990500" cy="2862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r">
              <a:buSzPts val="2900"/>
            </a:pPr>
            <a:r>
              <a:rPr lang="en-US" sz="2900" dirty="0">
                <a:solidFill>
                  <a:srgbClr val="EBEFF2"/>
                </a:solidFill>
              </a:rPr>
              <a:t>EMLE (European Master in Law and Economics) — </a:t>
            </a:r>
            <a:r>
              <a:rPr lang="ru-RU" sz="2900" dirty="0" err="1">
                <a:solidFill>
                  <a:srgbClr val="EBEFF2"/>
                </a:solidFill>
              </a:rPr>
              <a:t>напрям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підготовки</a:t>
            </a:r>
            <a:r>
              <a:rPr lang="ru-RU" sz="2900" dirty="0">
                <a:solidFill>
                  <a:srgbClr val="EBEFF2"/>
                </a:solidFill>
              </a:rPr>
              <a:t>, </a:t>
            </a:r>
            <a:r>
              <a:rPr lang="ru-RU" sz="2900" dirty="0" err="1">
                <a:solidFill>
                  <a:srgbClr val="EBEFF2"/>
                </a:solidFill>
              </a:rPr>
              <a:t>який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включає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юриспруденцію</a:t>
            </a:r>
            <a:r>
              <a:rPr lang="ru-RU" sz="2900" dirty="0">
                <a:solidFill>
                  <a:srgbClr val="EBEFF2"/>
                </a:solidFill>
              </a:rPr>
              <a:t> та </a:t>
            </a:r>
            <a:r>
              <a:rPr lang="ru-RU" sz="2900" dirty="0" err="1">
                <a:solidFill>
                  <a:srgbClr val="EBEFF2"/>
                </a:solidFill>
              </a:rPr>
              <a:t>економіку</a:t>
            </a:r>
            <a:r>
              <a:rPr lang="ru-RU" sz="2900" dirty="0">
                <a:solidFill>
                  <a:srgbClr val="EBEFF2"/>
                </a:solidFill>
              </a:rPr>
              <a:t> в </a:t>
            </a:r>
            <a:r>
              <a:rPr lang="ru-RU" sz="2900" dirty="0" err="1">
                <a:solidFill>
                  <a:srgbClr val="EBEFF2"/>
                </a:solidFill>
              </a:rPr>
              <a:t>поєднанні</a:t>
            </a:r>
            <a:r>
              <a:rPr lang="ru-RU" sz="2900" dirty="0">
                <a:solidFill>
                  <a:srgbClr val="EBEFF2"/>
                </a:solidFill>
              </a:rPr>
              <a:t> з </a:t>
            </a:r>
            <a:r>
              <a:rPr lang="ru-RU" sz="2900" dirty="0" err="1">
                <a:solidFill>
                  <a:srgbClr val="EBEFF2"/>
                </a:solidFill>
              </a:rPr>
              <a:t>академічною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мобільністю</a:t>
            </a:r>
            <a:r>
              <a:rPr lang="ru-RU" sz="2900" dirty="0">
                <a:solidFill>
                  <a:srgbClr val="EBEFF2"/>
                </a:solidFill>
              </a:rPr>
              <a:t>. </a:t>
            </a:r>
            <a:r>
              <a:rPr lang="ru-RU" sz="2900" dirty="0" err="1">
                <a:solidFill>
                  <a:srgbClr val="EBEFF2"/>
                </a:solidFill>
              </a:rPr>
              <a:t>Це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окрема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програма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обміну</a:t>
            </a:r>
            <a:r>
              <a:rPr lang="ru-RU" sz="2900" dirty="0">
                <a:solidFill>
                  <a:srgbClr val="EBEFF2"/>
                </a:solidFill>
              </a:rPr>
              <a:t> студентами, яка проходить </a:t>
            </a:r>
            <a:r>
              <a:rPr lang="ru-RU" sz="2900" dirty="0" err="1">
                <a:solidFill>
                  <a:srgbClr val="EBEFF2"/>
                </a:solidFill>
              </a:rPr>
              <a:t>акредитацію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кожні</a:t>
            </a:r>
            <a:r>
              <a:rPr lang="ru-RU" sz="2900" dirty="0">
                <a:solidFill>
                  <a:srgbClr val="EBEFF2"/>
                </a:solidFill>
              </a:rPr>
              <a:t> 5 </a:t>
            </a:r>
            <a:r>
              <a:rPr lang="ru-RU" sz="2900" dirty="0" err="1">
                <a:solidFill>
                  <a:srgbClr val="EBEFF2"/>
                </a:solidFill>
              </a:rPr>
              <a:t>років</a:t>
            </a:r>
            <a:r>
              <a:rPr lang="ru-RU" sz="2900" dirty="0">
                <a:solidFill>
                  <a:srgbClr val="EBEFF2"/>
                </a:solidFill>
              </a:rPr>
              <a:t>, </a:t>
            </a:r>
            <a:r>
              <a:rPr lang="ru-RU" sz="2900" dirty="0" err="1">
                <a:solidFill>
                  <a:srgbClr val="EBEFF2"/>
                </a:solidFill>
              </a:rPr>
              <a:t>щоб</a:t>
            </a:r>
            <a:r>
              <a:rPr lang="ru-RU" sz="2900" dirty="0">
                <a:solidFill>
                  <a:srgbClr val="EBEFF2"/>
                </a:solidFill>
              </a:rPr>
              <a:t> і </a:t>
            </a:r>
            <a:r>
              <a:rPr lang="ru-RU" sz="2900" dirty="0" err="1">
                <a:solidFill>
                  <a:srgbClr val="EBEFF2"/>
                </a:solidFill>
              </a:rPr>
              <a:t>надалі</a:t>
            </a:r>
            <a:r>
              <a:rPr lang="ru-RU" sz="2900" dirty="0">
                <a:solidFill>
                  <a:srgbClr val="EBEFF2"/>
                </a:solidFill>
              </a:rPr>
              <a:t> бути </a:t>
            </a:r>
            <a:r>
              <a:rPr lang="ru-RU" sz="2900" dirty="0" err="1">
                <a:solidFill>
                  <a:srgbClr val="EBEFF2"/>
                </a:solidFill>
              </a:rPr>
              <a:t>включеною</a:t>
            </a:r>
            <a:r>
              <a:rPr lang="ru-RU" sz="2900" dirty="0">
                <a:solidFill>
                  <a:srgbClr val="EBEFF2"/>
                </a:solidFill>
              </a:rPr>
              <a:t> до </a:t>
            </a:r>
            <a:r>
              <a:rPr lang="ru-RU" sz="2900" dirty="0" err="1">
                <a:solidFill>
                  <a:srgbClr val="EBEFF2"/>
                </a:solidFill>
              </a:rPr>
              <a:t>спільних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магістерських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ступенів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en-US" sz="2900" dirty="0">
                <a:solidFill>
                  <a:srgbClr val="EBEFF2"/>
                </a:solidFill>
              </a:rPr>
              <a:t>Erasmus Mundus.</a:t>
            </a:r>
            <a:endParaRPr sz="2900" b="0" i="0" u="none" strike="noStrike" cap="none" dirty="0">
              <a:solidFill>
                <a:srgbClr val="EBEF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588C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g312cc829c91_0_108"/>
          <p:cNvGrpSpPr/>
          <p:nvPr/>
        </p:nvGrpSpPr>
        <p:grpSpPr>
          <a:xfrm>
            <a:off x="3854425" y="-170025"/>
            <a:ext cx="14633319" cy="10574926"/>
            <a:chOff x="0" y="0"/>
            <a:chExt cx="10525296" cy="25112625"/>
          </a:xfrm>
        </p:grpSpPr>
        <p:sp>
          <p:nvSpPr>
            <p:cNvPr id="460" name="Google Shape;460;g312cc829c91_0_108"/>
            <p:cNvSpPr/>
            <p:nvPr/>
          </p:nvSpPr>
          <p:spPr>
            <a:xfrm>
              <a:off x="72390" y="72390"/>
              <a:ext cx="10380516" cy="24967846"/>
            </a:xfrm>
            <a:custGeom>
              <a:avLst/>
              <a:gdLst/>
              <a:ahLst/>
              <a:cxnLst/>
              <a:rect l="l" t="t" r="r" b="b"/>
              <a:pathLst>
                <a:path w="10380516" h="24967846" extrusionOk="0">
                  <a:moveTo>
                    <a:pt x="0" y="0"/>
                  </a:moveTo>
                  <a:lnTo>
                    <a:pt x="10380516" y="0"/>
                  </a:lnTo>
                  <a:lnTo>
                    <a:pt x="10380516" y="24967846"/>
                  </a:lnTo>
                  <a:lnTo>
                    <a:pt x="0" y="249678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FF2"/>
            </a:solidFill>
            <a:ln w="9525" cap="flat" cmpd="sng">
              <a:solidFill>
                <a:srgbClr val="EBEFF2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61" name="Google Shape;461;g312cc829c91_0_108"/>
            <p:cNvSpPr/>
            <p:nvPr/>
          </p:nvSpPr>
          <p:spPr>
            <a:xfrm>
              <a:off x="0" y="0"/>
              <a:ext cx="10525296" cy="25112625"/>
            </a:xfrm>
            <a:custGeom>
              <a:avLst/>
              <a:gdLst/>
              <a:ahLst/>
              <a:cxnLst/>
              <a:rect l="l" t="t" r="r" b="b"/>
              <a:pathLst>
                <a:path w="10525296" h="25112625" extrusionOk="0">
                  <a:moveTo>
                    <a:pt x="10380517" y="24967845"/>
                  </a:moveTo>
                  <a:lnTo>
                    <a:pt x="10525296" y="24967845"/>
                  </a:lnTo>
                  <a:lnTo>
                    <a:pt x="10525296" y="25112625"/>
                  </a:lnTo>
                  <a:lnTo>
                    <a:pt x="10380517" y="25112625"/>
                  </a:lnTo>
                  <a:lnTo>
                    <a:pt x="10380517" y="2496784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4967845"/>
                  </a:lnTo>
                  <a:lnTo>
                    <a:pt x="0" y="24967845"/>
                  </a:lnTo>
                  <a:lnTo>
                    <a:pt x="0" y="144780"/>
                  </a:lnTo>
                  <a:close/>
                  <a:moveTo>
                    <a:pt x="0" y="24967845"/>
                  </a:moveTo>
                  <a:lnTo>
                    <a:pt x="144780" y="24967845"/>
                  </a:lnTo>
                  <a:lnTo>
                    <a:pt x="144780" y="25112625"/>
                  </a:lnTo>
                  <a:lnTo>
                    <a:pt x="0" y="25112625"/>
                  </a:lnTo>
                  <a:lnTo>
                    <a:pt x="0" y="24967845"/>
                  </a:lnTo>
                  <a:close/>
                  <a:moveTo>
                    <a:pt x="10380517" y="144780"/>
                  </a:moveTo>
                  <a:lnTo>
                    <a:pt x="10525296" y="144780"/>
                  </a:lnTo>
                  <a:lnTo>
                    <a:pt x="10525296" y="24967845"/>
                  </a:lnTo>
                  <a:lnTo>
                    <a:pt x="10380517" y="24967845"/>
                  </a:lnTo>
                  <a:lnTo>
                    <a:pt x="10380517" y="144780"/>
                  </a:lnTo>
                  <a:close/>
                  <a:moveTo>
                    <a:pt x="144780" y="24967845"/>
                  </a:moveTo>
                  <a:lnTo>
                    <a:pt x="10380517" y="24967845"/>
                  </a:lnTo>
                  <a:lnTo>
                    <a:pt x="10380517" y="25112625"/>
                  </a:lnTo>
                  <a:lnTo>
                    <a:pt x="144780" y="25112625"/>
                  </a:lnTo>
                  <a:lnTo>
                    <a:pt x="144780" y="24967845"/>
                  </a:lnTo>
                  <a:close/>
                  <a:moveTo>
                    <a:pt x="10380517" y="0"/>
                  </a:moveTo>
                  <a:lnTo>
                    <a:pt x="10525296" y="0"/>
                  </a:lnTo>
                  <a:lnTo>
                    <a:pt x="10525296" y="144780"/>
                  </a:lnTo>
                  <a:lnTo>
                    <a:pt x="10380517" y="144780"/>
                  </a:lnTo>
                  <a:lnTo>
                    <a:pt x="1038051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0380517" y="0"/>
                  </a:lnTo>
                  <a:lnTo>
                    <a:pt x="1038051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EBEFF2"/>
            </a:solidFill>
            <a:ln w="9525" cap="flat" cmpd="sng">
              <a:solidFill>
                <a:srgbClr val="EBEFF2"/>
              </a:solidFill>
              <a:prstDash val="solid"/>
              <a:round/>
              <a:headEnd type="none" w="sm" len="sm"/>
              <a:tailEnd type="none" w="sm" len="sm"/>
            </a:ln>
          </p:spPr>
        </p:sp>
      </p:grpSp>
      <p:cxnSp>
        <p:nvCxnSpPr>
          <p:cNvPr id="462" name="Google Shape;462;g312cc829c91_0_108"/>
          <p:cNvCxnSpPr/>
          <p:nvPr/>
        </p:nvCxnSpPr>
        <p:spPr>
          <a:xfrm rot="10800000" flipH="1">
            <a:off x="4698650" y="3099325"/>
            <a:ext cx="13443900" cy="13200"/>
          </a:xfrm>
          <a:prstGeom prst="straightConnector1">
            <a:avLst/>
          </a:prstGeom>
          <a:noFill/>
          <a:ln w="38100" cap="flat" cmpd="sng">
            <a:solidFill>
              <a:srgbClr val="30588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3" name="Google Shape;463;g312cc829c91_0_108"/>
          <p:cNvSpPr txBox="1"/>
          <p:nvPr/>
        </p:nvSpPr>
        <p:spPr>
          <a:xfrm>
            <a:off x="128450" y="3895650"/>
            <a:ext cx="4038600" cy="1588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20000"/>
              </a:lnSpc>
              <a:buSzPts val="3800"/>
            </a:pPr>
            <a:r>
              <a:rPr lang="ru-RU" sz="3800" b="1" dirty="0">
                <a:solidFill>
                  <a:srgbClr val="EBEFF2"/>
                </a:solidFill>
              </a:rPr>
              <a:t>РЕАЛІЗОВАНІ ПРОЄКТИ</a:t>
            </a:r>
            <a:endParaRPr sz="3800" b="1" i="0" u="none" strike="noStrike" cap="none" dirty="0">
              <a:solidFill>
                <a:srgbClr val="EBEF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4" name="Google Shape;464;g312cc829c91_0_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642150"/>
            <a:ext cx="4038600" cy="218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g312cc829c91_0_1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275" y="8446024"/>
            <a:ext cx="1900759" cy="14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g312cc829c91_0_10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9096540">
            <a:off x="3245191" y="8578348"/>
            <a:ext cx="4417355" cy="414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g312cc829c91_0_10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34400" y="8208700"/>
            <a:ext cx="2215961" cy="218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g312cc829c91_0_10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761781">
            <a:off x="15782644" y="8482340"/>
            <a:ext cx="3812537" cy="3576851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g312cc829c91_0_108"/>
          <p:cNvSpPr txBox="1"/>
          <p:nvPr/>
        </p:nvSpPr>
        <p:spPr>
          <a:xfrm>
            <a:off x="8979613" y="350930"/>
            <a:ext cx="9648714" cy="215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fontAlgn="base"/>
            <a:r>
              <a:rPr lang="ru-RU" sz="3200" b="1" i="0" u="none" strike="noStrike" cap="none" dirty="0">
                <a:solidFill>
                  <a:srgbClr val="17375E"/>
                </a:solidFill>
                <a:sym typeface="Arial"/>
              </a:rPr>
              <a:t>EQUAL-IST </a:t>
            </a:r>
            <a:r>
              <a:rPr lang="ru-RU" sz="3200" b="1" i="0" u="none" strike="noStrike" cap="none" dirty="0" err="1">
                <a:solidFill>
                  <a:srgbClr val="17375E"/>
                </a:solidFill>
                <a:sym typeface="Arial"/>
              </a:rPr>
              <a:t>project</a:t>
            </a:r>
            <a:r>
              <a:rPr lang="ru-RU" sz="3200" b="1" i="0" u="none" strike="noStrike" cap="none" dirty="0">
                <a:solidFill>
                  <a:srgbClr val="17375E"/>
                </a:solidFill>
                <a:sym typeface="Arial"/>
              </a:rPr>
              <a:t> </a:t>
            </a:r>
            <a:r>
              <a:rPr lang="ru-RU" sz="3200" b="1" dirty="0"/>
              <a:t>«</a:t>
            </a:r>
            <a:r>
              <a:rPr lang="ru-RU" sz="3200" b="1" dirty="0" err="1"/>
              <a:t>Планування</a:t>
            </a:r>
            <a:r>
              <a:rPr lang="ru-RU" sz="3200" b="1" dirty="0"/>
              <a:t> </a:t>
            </a:r>
            <a:r>
              <a:rPr lang="ru-RU" sz="3200" b="1" dirty="0" err="1"/>
              <a:t>гендерної</a:t>
            </a:r>
            <a:r>
              <a:rPr lang="ru-RU" sz="3200" b="1" dirty="0"/>
              <a:t> </a:t>
            </a:r>
            <a:r>
              <a:rPr lang="ru-RU" sz="3200" b="1" dirty="0" err="1"/>
              <a:t>рівності</a:t>
            </a:r>
            <a:r>
              <a:rPr lang="ru-RU" sz="3200" b="1" dirty="0"/>
              <a:t> в </a:t>
            </a:r>
            <a:r>
              <a:rPr lang="ru-RU" sz="3200" b="1" dirty="0" err="1"/>
              <a:t>наукових</a:t>
            </a:r>
            <a:r>
              <a:rPr lang="ru-RU" sz="3200" b="1" dirty="0"/>
              <a:t> </a:t>
            </a:r>
            <a:r>
              <a:rPr lang="ru-RU" sz="3200" b="1" dirty="0" err="1"/>
              <a:t>дослідженнях</a:t>
            </a:r>
            <a:endParaRPr lang="ru-RU" sz="3200" b="1" dirty="0"/>
          </a:p>
          <a:p>
            <a:pPr fontAlgn="base"/>
            <a:r>
              <a:rPr lang="ru-RU" sz="3200" b="1" dirty="0"/>
              <a:t>у </a:t>
            </a:r>
            <a:r>
              <a:rPr lang="ru-RU" sz="3200" b="1" dirty="0" err="1"/>
              <a:t>галузі</a:t>
            </a:r>
            <a:r>
              <a:rPr lang="ru-RU" sz="3200" b="1" dirty="0"/>
              <a:t> </a:t>
            </a:r>
            <a:r>
              <a:rPr lang="ru-RU" sz="3200" b="1" dirty="0" err="1"/>
              <a:t>комп’ютерних</a:t>
            </a:r>
            <a:r>
              <a:rPr lang="ru-RU" sz="3200" b="1" dirty="0"/>
              <a:t> наук та </a:t>
            </a:r>
            <a:r>
              <a:rPr lang="ru-RU" sz="3200" b="1" dirty="0" err="1"/>
              <a:t>інформаційних</a:t>
            </a:r>
            <a:r>
              <a:rPr lang="ru-RU" sz="3200" b="1" dirty="0"/>
              <a:t> </a:t>
            </a:r>
            <a:r>
              <a:rPr lang="ru-RU" sz="3200" b="1" dirty="0" err="1"/>
              <a:t>технологій</a:t>
            </a:r>
            <a:r>
              <a:rPr lang="ru-RU" sz="3200" b="1" dirty="0"/>
              <a:t>»</a:t>
            </a:r>
            <a:endParaRPr sz="3200" b="1" i="0" u="none" strike="noStrike" cap="none" dirty="0">
              <a:solidFill>
                <a:srgbClr val="17375E"/>
              </a:solidFill>
              <a:sym typeface="Arial"/>
            </a:endParaRPr>
          </a:p>
        </p:txBody>
      </p:sp>
      <p:pic>
        <p:nvPicPr>
          <p:cNvPr id="470" name="Google Shape;470;g312cc829c91_0_10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68537" y="3719774"/>
            <a:ext cx="3845516" cy="14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g312cc829c91_0_108"/>
          <p:cNvSpPr txBox="1"/>
          <p:nvPr/>
        </p:nvSpPr>
        <p:spPr>
          <a:xfrm>
            <a:off x="8797650" y="3570663"/>
            <a:ext cx="8888400" cy="200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algn="just">
              <a:lnSpc>
                <a:spcPct val="115000"/>
              </a:lnSpc>
              <a:spcBef>
                <a:spcPts val="100"/>
              </a:spcBef>
              <a:buSzPts val="3400"/>
            </a:pPr>
            <a:r>
              <a:rPr lang="ru-RU" sz="3400" b="1" i="0" u="none" strike="noStrike" cap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ERASMUS</a:t>
            </a:r>
            <a:r>
              <a:rPr lang="ru-RU" sz="3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ru-RU" sz="3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r>
              <a:rPr lang="ru-RU" sz="3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3400" b="1" dirty="0" err="1"/>
              <a:t>Створення</a:t>
            </a:r>
            <a:r>
              <a:rPr lang="ru-RU" sz="3400" b="1" dirty="0"/>
              <a:t> </a:t>
            </a:r>
            <a:r>
              <a:rPr lang="ru-RU" sz="3400" b="1" dirty="0" err="1"/>
              <a:t>сучасних</a:t>
            </a:r>
            <a:r>
              <a:rPr lang="ru-RU" sz="3400" b="1" dirty="0"/>
              <a:t> </a:t>
            </a:r>
            <a:r>
              <a:rPr lang="ru-RU" sz="3400" b="1" dirty="0" err="1"/>
              <a:t>магістерських</a:t>
            </a:r>
            <a:r>
              <a:rPr lang="ru-RU" sz="3400" b="1" dirty="0"/>
              <a:t> </a:t>
            </a:r>
            <a:r>
              <a:rPr lang="ru-RU" sz="3400" b="1" dirty="0" err="1"/>
              <a:t>програм</a:t>
            </a:r>
            <a:r>
              <a:rPr lang="ru-RU" sz="3400" b="1" dirty="0"/>
              <a:t> з </a:t>
            </a:r>
            <a:r>
              <a:rPr lang="ru-RU" sz="3400" b="1" dirty="0" err="1"/>
              <a:t>інформаційних</a:t>
            </a:r>
            <a:r>
              <a:rPr lang="ru-RU" sz="3400" b="1" dirty="0"/>
              <a:t> систем</a:t>
            </a:r>
            <a:endParaRPr sz="3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2" name="Google Shape;472;g312cc829c91_0_10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83313" y="6150284"/>
            <a:ext cx="2215950" cy="1862014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g312cc829c91_0_108"/>
          <p:cNvSpPr txBox="1"/>
          <p:nvPr/>
        </p:nvSpPr>
        <p:spPr>
          <a:xfrm>
            <a:off x="8734725" y="6275350"/>
            <a:ext cx="9262500" cy="2604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algn="just">
              <a:lnSpc>
                <a:spcPct val="115000"/>
              </a:lnSpc>
              <a:spcBef>
                <a:spcPts val="100"/>
              </a:spcBef>
              <a:buSzPts val="3400"/>
            </a:pPr>
            <a:r>
              <a:rPr lang="ru-RU" sz="3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ERASMUS+ </a:t>
            </a:r>
            <a:r>
              <a:rPr lang="ru-RU" sz="3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r>
              <a:rPr lang="ru-RU" sz="3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ru-RU" sz="3400" b="1" dirty="0" err="1"/>
              <a:t>Розвиток</a:t>
            </a:r>
            <a:r>
              <a:rPr lang="ru-RU" sz="3400" b="1" dirty="0"/>
              <a:t> </a:t>
            </a:r>
            <a:r>
              <a:rPr lang="ru-RU" sz="3400" b="1" dirty="0" err="1"/>
              <a:t>мережевої</a:t>
            </a:r>
            <a:r>
              <a:rPr lang="ru-RU" sz="3400" b="1" dirty="0"/>
              <a:t> </a:t>
            </a:r>
            <a:r>
              <a:rPr lang="ru-RU" sz="3400" b="1" dirty="0" err="1"/>
              <a:t>інфраструктури</a:t>
            </a:r>
            <a:r>
              <a:rPr lang="ru-RU" sz="3400" b="1" dirty="0"/>
              <a:t> для </a:t>
            </a:r>
            <a:r>
              <a:rPr lang="ru-RU" sz="3400" b="1" dirty="0" err="1"/>
              <a:t>підтримки</a:t>
            </a:r>
            <a:r>
              <a:rPr lang="ru-RU" sz="3400" b="1" dirty="0"/>
              <a:t> </a:t>
            </a:r>
            <a:r>
              <a:rPr lang="ru-RU" sz="3400" b="1" dirty="0" err="1"/>
              <a:t>молодіжного</a:t>
            </a:r>
            <a:r>
              <a:rPr lang="ru-RU" sz="3400" b="1" dirty="0"/>
              <a:t> </a:t>
            </a:r>
            <a:r>
              <a:rPr lang="ru-RU" sz="3400" b="1" dirty="0" err="1"/>
              <a:t>інноваційного</a:t>
            </a:r>
            <a:r>
              <a:rPr lang="ru-RU" sz="3400" b="1" dirty="0"/>
              <a:t> </a:t>
            </a:r>
            <a:r>
              <a:rPr lang="ru-RU" sz="3400" b="1" dirty="0" err="1"/>
              <a:t>підприємництва</a:t>
            </a:r>
            <a:r>
              <a:rPr lang="ru-RU" sz="3400" b="1" dirty="0"/>
              <a:t> на платформах </a:t>
            </a:r>
            <a:r>
              <a:rPr lang="ru-RU" sz="3400" b="1" dirty="0" err="1"/>
              <a:t>fablab</a:t>
            </a:r>
            <a:endParaRPr sz="3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4" name="Google Shape;474;g312cc829c91_0_108"/>
          <p:cNvCxnSpPr/>
          <p:nvPr/>
        </p:nvCxnSpPr>
        <p:spPr>
          <a:xfrm rot="10800000" flipH="1">
            <a:off x="4698650" y="5940388"/>
            <a:ext cx="13443900" cy="13200"/>
          </a:xfrm>
          <a:prstGeom prst="straightConnector1">
            <a:avLst/>
          </a:prstGeom>
          <a:noFill/>
          <a:ln w="38100" cap="flat" cmpd="sng">
            <a:solidFill>
              <a:srgbClr val="30588C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588C"/>
        </a:solidFill>
        <a:effectLst/>
      </p:bgPr>
    </p:bg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9" name="Google Shape;479;g312cc829c91_0_127"/>
          <p:cNvGrpSpPr/>
          <p:nvPr/>
        </p:nvGrpSpPr>
        <p:grpSpPr>
          <a:xfrm>
            <a:off x="3854425" y="-170025"/>
            <a:ext cx="14633319" cy="10574926"/>
            <a:chOff x="0" y="0"/>
            <a:chExt cx="10525296" cy="25112625"/>
          </a:xfrm>
        </p:grpSpPr>
        <p:sp>
          <p:nvSpPr>
            <p:cNvPr id="480" name="Google Shape;480;g312cc829c91_0_127"/>
            <p:cNvSpPr/>
            <p:nvPr/>
          </p:nvSpPr>
          <p:spPr>
            <a:xfrm>
              <a:off x="72390" y="72390"/>
              <a:ext cx="10380516" cy="24967846"/>
            </a:xfrm>
            <a:custGeom>
              <a:avLst/>
              <a:gdLst/>
              <a:ahLst/>
              <a:cxnLst/>
              <a:rect l="l" t="t" r="r" b="b"/>
              <a:pathLst>
                <a:path w="10380516" h="24967846" extrusionOk="0">
                  <a:moveTo>
                    <a:pt x="0" y="0"/>
                  </a:moveTo>
                  <a:lnTo>
                    <a:pt x="10380516" y="0"/>
                  </a:lnTo>
                  <a:lnTo>
                    <a:pt x="10380516" y="24967846"/>
                  </a:lnTo>
                  <a:lnTo>
                    <a:pt x="0" y="249678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FF2"/>
            </a:solidFill>
            <a:ln w="9525" cap="flat" cmpd="sng">
              <a:solidFill>
                <a:srgbClr val="EBEFF2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81" name="Google Shape;481;g312cc829c91_0_127"/>
            <p:cNvSpPr/>
            <p:nvPr/>
          </p:nvSpPr>
          <p:spPr>
            <a:xfrm>
              <a:off x="0" y="0"/>
              <a:ext cx="10525296" cy="25112625"/>
            </a:xfrm>
            <a:custGeom>
              <a:avLst/>
              <a:gdLst/>
              <a:ahLst/>
              <a:cxnLst/>
              <a:rect l="l" t="t" r="r" b="b"/>
              <a:pathLst>
                <a:path w="10525296" h="25112625" extrusionOk="0">
                  <a:moveTo>
                    <a:pt x="10380517" y="24967845"/>
                  </a:moveTo>
                  <a:lnTo>
                    <a:pt x="10525296" y="24967845"/>
                  </a:lnTo>
                  <a:lnTo>
                    <a:pt x="10525296" y="25112625"/>
                  </a:lnTo>
                  <a:lnTo>
                    <a:pt x="10380517" y="25112625"/>
                  </a:lnTo>
                  <a:lnTo>
                    <a:pt x="10380517" y="2496784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4967845"/>
                  </a:lnTo>
                  <a:lnTo>
                    <a:pt x="0" y="24967845"/>
                  </a:lnTo>
                  <a:lnTo>
                    <a:pt x="0" y="144780"/>
                  </a:lnTo>
                  <a:close/>
                  <a:moveTo>
                    <a:pt x="0" y="24967845"/>
                  </a:moveTo>
                  <a:lnTo>
                    <a:pt x="144780" y="24967845"/>
                  </a:lnTo>
                  <a:lnTo>
                    <a:pt x="144780" y="25112625"/>
                  </a:lnTo>
                  <a:lnTo>
                    <a:pt x="0" y="25112625"/>
                  </a:lnTo>
                  <a:lnTo>
                    <a:pt x="0" y="24967845"/>
                  </a:lnTo>
                  <a:close/>
                  <a:moveTo>
                    <a:pt x="10380517" y="144780"/>
                  </a:moveTo>
                  <a:lnTo>
                    <a:pt x="10525296" y="144780"/>
                  </a:lnTo>
                  <a:lnTo>
                    <a:pt x="10525296" y="24967845"/>
                  </a:lnTo>
                  <a:lnTo>
                    <a:pt x="10380517" y="24967845"/>
                  </a:lnTo>
                  <a:lnTo>
                    <a:pt x="10380517" y="144780"/>
                  </a:lnTo>
                  <a:close/>
                  <a:moveTo>
                    <a:pt x="144780" y="24967845"/>
                  </a:moveTo>
                  <a:lnTo>
                    <a:pt x="10380517" y="24967845"/>
                  </a:lnTo>
                  <a:lnTo>
                    <a:pt x="10380517" y="25112625"/>
                  </a:lnTo>
                  <a:lnTo>
                    <a:pt x="144780" y="25112625"/>
                  </a:lnTo>
                  <a:lnTo>
                    <a:pt x="144780" y="24967845"/>
                  </a:lnTo>
                  <a:close/>
                  <a:moveTo>
                    <a:pt x="10380517" y="0"/>
                  </a:moveTo>
                  <a:lnTo>
                    <a:pt x="10525296" y="0"/>
                  </a:lnTo>
                  <a:lnTo>
                    <a:pt x="10525296" y="144780"/>
                  </a:lnTo>
                  <a:lnTo>
                    <a:pt x="10380517" y="144780"/>
                  </a:lnTo>
                  <a:lnTo>
                    <a:pt x="1038051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0380517" y="0"/>
                  </a:lnTo>
                  <a:lnTo>
                    <a:pt x="1038051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EBEFF2"/>
            </a:solidFill>
            <a:ln w="9525" cap="flat" cmpd="sng">
              <a:solidFill>
                <a:srgbClr val="EBEFF2"/>
              </a:solidFill>
              <a:prstDash val="solid"/>
              <a:round/>
              <a:headEnd type="none" w="sm" len="sm"/>
              <a:tailEnd type="none" w="sm" len="sm"/>
            </a:ln>
          </p:spPr>
        </p:sp>
      </p:grpSp>
      <p:cxnSp>
        <p:nvCxnSpPr>
          <p:cNvPr id="482" name="Google Shape;482;g312cc829c91_0_127"/>
          <p:cNvCxnSpPr/>
          <p:nvPr/>
        </p:nvCxnSpPr>
        <p:spPr>
          <a:xfrm rot="10800000" flipH="1">
            <a:off x="4698650" y="2920250"/>
            <a:ext cx="13443900" cy="13200"/>
          </a:xfrm>
          <a:prstGeom prst="straightConnector1">
            <a:avLst/>
          </a:prstGeom>
          <a:noFill/>
          <a:ln w="38100" cap="flat" cmpd="sng">
            <a:solidFill>
              <a:srgbClr val="30588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3" name="Google Shape;483;g312cc829c91_0_127"/>
          <p:cNvSpPr txBox="1"/>
          <p:nvPr/>
        </p:nvSpPr>
        <p:spPr>
          <a:xfrm>
            <a:off x="128450" y="3895650"/>
            <a:ext cx="4038600" cy="1588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20000"/>
              </a:lnSpc>
              <a:buSzPts val="3800"/>
            </a:pPr>
            <a:r>
              <a:rPr lang="ru-RU" sz="3800" b="1" dirty="0">
                <a:solidFill>
                  <a:srgbClr val="EBEFF2"/>
                </a:solidFill>
              </a:rPr>
              <a:t>РЕАЛІЗОВАНІ ПРОЄКТИ</a:t>
            </a:r>
          </a:p>
        </p:txBody>
      </p:sp>
      <p:pic>
        <p:nvPicPr>
          <p:cNvPr id="484" name="Google Shape;484;g312cc829c91_0_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275" y="8446024"/>
            <a:ext cx="1900759" cy="14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g312cc829c91_0_1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9096540">
            <a:off x="3245191" y="8578348"/>
            <a:ext cx="4417355" cy="414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g312cc829c91_0_1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34400" y="8208700"/>
            <a:ext cx="2215961" cy="218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g312cc829c91_0_1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761781">
            <a:off x="15782644" y="8482340"/>
            <a:ext cx="3812537" cy="35768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8" name="Google Shape;488;g312cc829c91_0_127"/>
          <p:cNvCxnSpPr/>
          <p:nvPr/>
        </p:nvCxnSpPr>
        <p:spPr>
          <a:xfrm rot="10800000" flipH="1">
            <a:off x="4698650" y="6101000"/>
            <a:ext cx="13443900" cy="13200"/>
          </a:xfrm>
          <a:prstGeom prst="straightConnector1">
            <a:avLst/>
          </a:prstGeom>
          <a:noFill/>
          <a:ln w="38100" cap="flat" cmpd="sng">
            <a:solidFill>
              <a:srgbClr val="30588C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89" name="Google Shape;489;g312cc829c91_0_1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98650" y="606599"/>
            <a:ext cx="3155550" cy="2057295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g312cc829c91_0_127"/>
          <p:cNvSpPr txBox="1"/>
          <p:nvPr/>
        </p:nvSpPr>
        <p:spPr>
          <a:xfrm>
            <a:off x="8129450" y="150488"/>
            <a:ext cx="10013100" cy="2604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marR="12700" lvl="0">
              <a:lnSpc>
                <a:spcPct val="115000"/>
              </a:lnSpc>
              <a:spcBef>
                <a:spcPts val="100"/>
              </a:spcBef>
              <a:buSzPts val="3400"/>
            </a:pPr>
            <a:r>
              <a:rPr lang="ru-RU" sz="3400" b="1" i="0" u="none" strike="noStrike" cap="none" dirty="0">
                <a:solidFill>
                  <a:srgbClr val="001F5F"/>
                </a:solidFill>
                <a:latin typeface="Arial"/>
                <a:ea typeface="Arial"/>
                <a:cs typeface="Arial"/>
                <a:sym typeface="Arial"/>
              </a:rPr>
              <a:t>ERASMUS+ KA2: </a:t>
            </a:r>
            <a:r>
              <a:rPr lang="ru-RU" sz="3400" b="1" dirty="0" err="1">
                <a:solidFill>
                  <a:srgbClr val="001F5F"/>
                </a:solidFill>
              </a:rPr>
              <a:t>Імплементація</a:t>
            </a:r>
            <a:r>
              <a:rPr lang="ru-RU" sz="3400" b="1" dirty="0">
                <a:solidFill>
                  <a:srgbClr val="001F5F"/>
                </a:solidFill>
              </a:rPr>
              <a:t> </a:t>
            </a:r>
            <a:r>
              <a:rPr lang="ru-RU" sz="3400" b="1" dirty="0" err="1">
                <a:solidFill>
                  <a:srgbClr val="001F5F"/>
                </a:solidFill>
              </a:rPr>
              <a:t>системи</a:t>
            </a:r>
            <a:r>
              <a:rPr lang="ru-RU" sz="3400" b="1" dirty="0">
                <a:solidFill>
                  <a:srgbClr val="001F5F"/>
                </a:solidFill>
              </a:rPr>
              <a:t> </a:t>
            </a:r>
            <a:r>
              <a:rPr lang="ru-RU" sz="3400" b="1" dirty="0" err="1">
                <a:solidFill>
                  <a:srgbClr val="001F5F"/>
                </a:solidFill>
              </a:rPr>
              <a:t>забезпечення</a:t>
            </a:r>
            <a:r>
              <a:rPr lang="ru-RU" sz="3400" b="1" dirty="0">
                <a:solidFill>
                  <a:srgbClr val="001F5F"/>
                </a:solidFill>
              </a:rPr>
              <a:t> </a:t>
            </a:r>
            <a:r>
              <a:rPr lang="ru-RU" sz="3400" b="1" dirty="0" err="1">
                <a:solidFill>
                  <a:srgbClr val="001F5F"/>
                </a:solidFill>
              </a:rPr>
              <a:t>якості</a:t>
            </a:r>
            <a:r>
              <a:rPr lang="ru-RU" sz="3400" b="1" dirty="0">
                <a:solidFill>
                  <a:srgbClr val="001F5F"/>
                </a:solidFill>
              </a:rPr>
              <a:t> </a:t>
            </a:r>
            <a:r>
              <a:rPr lang="ru-RU" sz="3400" b="1" dirty="0" err="1">
                <a:solidFill>
                  <a:srgbClr val="001F5F"/>
                </a:solidFill>
              </a:rPr>
              <a:t>освіти</a:t>
            </a:r>
            <a:r>
              <a:rPr lang="ru-RU" sz="3400" b="1" dirty="0">
                <a:solidFill>
                  <a:srgbClr val="001F5F"/>
                </a:solidFill>
              </a:rPr>
              <a:t> через </a:t>
            </a:r>
            <a:r>
              <a:rPr lang="ru-RU" sz="3400" b="1" dirty="0" err="1">
                <a:solidFill>
                  <a:srgbClr val="001F5F"/>
                </a:solidFill>
              </a:rPr>
              <a:t>співробітництво</a:t>
            </a:r>
            <a:r>
              <a:rPr lang="ru-RU" sz="3400" b="1" dirty="0">
                <a:solidFill>
                  <a:srgbClr val="001F5F"/>
                </a:solidFill>
              </a:rPr>
              <a:t> </a:t>
            </a:r>
            <a:r>
              <a:rPr lang="ru-RU" sz="3400" b="1" dirty="0" err="1">
                <a:solidFill>
                  <a:srgbClr val="001F5F"/>
                </a:solidFill>
              </a:rPr>
              <a:t>університету</a:t>
            </a:r>
            <a:r>
              <a:rPr lang="ru-RU" sz="3400" b="1" dirty="0">
                <a:solidFill>
                  <a:srgbClr val="001F5F"/>
                </a:solidFill>
              </a:rPr>
              <a:t>-</a:t>
            </a:r>
            <a:r>
              <a:rPr lang="ru-RU" sz="3400" b="1" dirty="0" err="1">
                <a:solidFill>
                  <a:srgbClr val="001F5F"/>
                </a:solidFill>
              </a:rPr>
              <a:t>бізнесу</a:t>
            </a:r>
            <a:r>
              <a:rPr lang="ru-RU" sz="3400" b="1" dirty="0">
                <a:solidFill>
                  <a:srgbClr val="001F5F"/>
                </a:solidFill>
              </a:rPr>
              <a:t>-уряду в ЗВО</a:t>
            </a:r>
            <a:endParaRPr sz="3400" b="1" i="0" u="none" strike="noStrike" cap="none" dirty="0">
              <a:solidFill>
                <a:srgbClr val="001F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1" name="Google Shape;491;g312cc829c91_0_1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83800" y="3395075"/>
            <a:ext cx="3745650" cy="1844007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g312cc829c91_0_127"/>
          <p:cNvSpPr txBox="1"/>
          <p:nvPr/>
        </p:nvSpPr>
        <p:spPr>
          <a:xfrm>
            <a:off x="8222750" y="3260517"/>
            <a:ext cx="9826500" cy="2277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fontAlgn="base"/>
            <a:r>
              <a:rPr lang="ru-RU" sz="3400" b="1" i="0" u="none" strike="noStrike" cap="none" dirty="0">
                <a:solidFill>
                  <a:srgbClr val="001F5F"/>
                </a:solidFill>
                <a:latin typeface="Arial"/>
                <a:ea typeface="Arial"/>
                <a:cs typeface="Arial"/>
                <a:sym typeface="Arial"/>
              </a:rPr>
              <a:t>ERASMUS+ KA2: </a:t>
            </a:r>
            <a:r>
              <a:rPr lang="ru-RU" sz="3400" b="1" dirty="0" err="1">
                <a:solidFill>
                  <a:srgbClr val="001F5F"/>
                </a:solidFill>
              </a:rPr>
              <a:t>Структуризація</a:t>
            </a:r>
            <a:r>
              <a:rPr lang="ru-RU" sz="3400" b="1" dirty="0">
                <a:solidFill>
                  <a:srgbClr val="001F5F"/>
                </a:solidFill>
              </a:rPr>
              <a:t> </a:t>
            </a:r>
            <a:r>
              <a:rPr lang="ru-RU" sz="3400" b="1" dirty="0" err="1">
                <a:solidFill>
                  <a:srgbClr val="001F5F"/>
                </a:solidFill>
              </a:rPr>
              <a:t>співпраці</a:t>
            </a:r>
            <a:r>
              <a:rPr lang="ru-RU" sz="3400" b="1" dirty="0">
                <a:solidFill>
                  <a:srgbClr val="001F5F"/>
                </a:solidFill>
              </a:rPr>
              <a:t> </a:t>
            </a:r>
            <a:r>
              <a:rPr lang="ru-RU" sz="3400" b="1" dirty="0" err="1">
                <a:solidFill>
                  <a:srgbClr val="001F5F"/>
                </a:solidFill>
              </a:rPr>
              <a:t>щодо</a:t>
            </a:r>
            <a:r>
              <a:rPr lang="ru-RU" sz="3400" b="1" dirty="0">
                <a:solidFill>
                  <a:srgbClr val="001F5F"/>
                </a:solidFill>
              </a:rPr>
              <a:t> </a:t>
            </a:r>
            <a:r>
              <a:rPr lang="ru-RU" sz="3400" b="1" dirty="0" err="1">
                <a:solidFill>
                  <a:srgbClr val="001F5F"/>
                </a:solidFill>
              </a:rPr>
              <a:t>аспірантських</a:t>
            </a:r>
            <a:r>
              <a:rPr lang="ru-RU" sz="3400" b="1" dirty="0">
                <a:solidFill>
                  <a:srgbClr val="001F5F"/>
                </a:solidFill>
              </a:rPr>
              <a:t> </a:t>
            </a:r>
            <a:r>
              <a:rPr lang="ru-RU" sz="3400" b="1" dirty="0" err="1">
                <a:solidFill>
                  <a:srgbClr val="001F5F"/>
                </a:solidFill>
              </a:rPr>
              <a:t>досліджень</a:t>
            </a:r>
            <a:r>
              <a:rPr lang="ru-RU" sz="3400" b="1" dirty="0">
                <a:solidFill>
                  <a:srgbClr val="001F5F"/>
                </a:solidFill>
              </a:rPr>
              <a:t>, </a:t>
            </a:r>
            <a:r>
              <a:rPr lang="ru-RU" sz="3400" b="1" dirty="0" err="1">
                <a:solidFill>
                  <a:srgbClr val="001F5F"/>
                </a:solidFill>
              </a:rPr>
              <a:t>навчання</a:t>
            </a:r>
            <a:r>
              <a:rPr lang="ru-RU" sz="3400" b="1" dirty="0">
                <a:solidFill>
                  <a:srgbClr val="001F5F"/>
                </a:solidFill>
              </a:rPr>
              <a:t> </a:t>
            </a:r>
            <a:r>
              <a:rPr lang="ru-RU" sz="3400" b="1" dirty="0" err="1">
                <a:solidFill>
                  <a:srgbClr val="001F5F"/>
                </a:solidFill>
              </a:rPr>
              <a:t>універсальних</a:t>
            </a:r>
            <a:r>
              <a:rPr lang="ru-RU" sz="3400" b="1" dirty="0">
                <a:solidFill>
                  <a:srgbClr val="001F5F"/>
                </a:solidFill>
              </a:rPr>
              <a:t> </a:t>
            </a:r>
            <a:r>
              <a:rPr lang="ru-RU" sz="3400" b="1" dirty="0" err="1">
                <a:solidFill>
                  <a:srgbClr val="001F5F"/>
                </a:solidFill>
              </a:rPr>
              <a:t>навичок</a:t>
            </a:r>
            <a:r>
              <a:rPr lang="ru-RU" sz="3400" b="1" dirty="0">
                <a:solidFill>
                  <a:srgbClr val="001F5F"/>
                </a:solidFill>
              </a:rPr>
              <a:t> та </a:t>
            </a:r>
            <a:r>
              <a:rPr lang="ru-RU" sz="3400" b="1" dirty="0" err="1">
                <a:solidFill>
                  <a:srgbClr val="001F5F"/>
                </a:solidFill>
              </a:rPr>
              <a:t>академічного</a:t>
            </a:r>
            <a:r>
              <a:rPr lang="ru-RU" sz="3400" b="1" dirty="0">
                <a:solidFill>
                  <a:srgbClr val="001F5F"/>
                </a:solidFill>
              </a:rPr>
              <a:t> письма на </a:t>
            </a:r>
            <a:r>
              <a:rPr lang="ru-RU" sz="3400" b="1" dirty="0" err="1">
                <a:solidFill>
                  <a:srgbClr val="001F5F"/>
                </a:solidFill>
              </a:rPr>
              <a:t>регіональному</a:t>
            </a:r>
            <a:r>
              <a:rPr lang="ru-RU" sz="3400" b="1" dirty="0">
                <a:solidFill>
                  <a:srgbClr val="001F5F"/>
                </a:solidFill>
              </a:rPr>
              <a:t> </a:t>
            </a:r>
            <a:r>
              <a:rPr lang="ru-RU" sz="3400" b="1" dirty="0" err="1">
                <a:solidFill>
                  <a:srgbClr val="001F5F"/>
                </a:solidFill>
              </a:rPr>
              <a:t>рівні</a:t>
            </a:r>
            <a:r>
              <a:rPr lang="ru-RU" sz="3400" b="1" dirty="0">
                <a:solidFill>
                  <a:srgbClr val="001F5F"/>
                </a:solidFill>
              </a:rPr>
              <a:t> </a:t>
            </a:r>
            <a:r>
              <a:rPr lang="ru-RU" sz="3400" b="1" dirty="0" err="1">
                <a:solidFill>
                  <a:srgbClr val="001F5F"/>
                </a:solidFill>
              </a:rPr>
              <a:t>України</a:t>
            </a:r>
            <a:endParaRPr lang="ru-RU" sz="3400" b="1" dirty="0">
              <a:solidFill>
                <a:srgbClr val="001F5F"/>
              </a:solidFill>
            </a:endParaRPr>
          </a:p>
        </p:txBody>
      </p:sp>
      <p:pic>
        <p:nvPicPr>
          <p:cNvPr id="493" name="Google Shape;493;g312cc829c91_0_12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70936" y="6765711"/>
            <a:ext cx="2571379" cy="1708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g312cc829c91_0_127"/>
          <p:cNvSpPr txBox="1"/>
          <p:nvPr/>
        </p:nvSpPr>
        <p:spPr>
          <a:xfrm>
            <a:off x="8222750" y="6411975"/>
            <a:ext cx="10013100" cy="3193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buSzPts val="3400"/>
            </a:pPr>
            <a:r>
              <a:rPr lang="ru-RU" sz="3400" b="1" i="0" u="none" strike="noStrike" cap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ERASMUS+ KA2: </a:t>
            </a:r>
            <a:r>
              <a:rPr lang="ru-RU" sz="3400" b="1" dirty="0" err="1">
                <a:solidFill>
                  <a:srgbClr val="17375E"/>
                </a:solidFill>
              </a:rPr>
              <a:t>Стимулювання</a:t>
            </a:r>
            <a:r>
              <a:rPr lang="ru-RU" sz="3400" b="1" dirty="0">
                <a:solidFill>
                  <a:srgbClr val="17375E"/>
                </a:solidFill>
              </a:rPr>
              <a:t> </a:t>
            </a:r>
            <a:r>
              <a:rPr lang="ru-RU" sz="3400" b="1" dirty="0" err="1">
                <a:solidFill>
                  <a:srgbClr val="17375E"/>
                </a:solidFill>
              </a:rPr>
              <a:t>інтернаціоналізації</a:t>
            </a:r>
            <a:r>
              <a:rPr lang="ru-RU" sz="3400" b="1" dirty="0">
                <a:solidFill>
                  <a:srgbClr val="17375E"/>
                </a:solidFill>
              </a:rPr>
              <a:t> </a:t>
            </a:r>
            <a:r>
              <a:rPr lang="ru-RU" sz="3400" b="1" dirty="0" err="1">
                <a:solidFill>
                  <a:srgbClr val="17375E"/>
                </a:solidFill>
              </a:rPr>
              <a:t>досліджень</a:t>
            </a:r>
            <a:r>
              <a:rPr lang="ru-RU" sz="3400" b="1" dirty="0">
                <a:solidFill>
                  <a:srgbClr val="17375E"/>
                </a:solidFill>
              </a:rPr>
              <a:t> шляхом </a:t>
            </a:r>
            <a:r>
              <a:rPr lang="ru-RU" sz="3400" b="1" dirty="0" err="1">
                <a:solidFill>
                  <a:srgbClr val="17375E"/>
                </a:solidFill>
              </a:rPr>
              <a:t>запровадження</a:t>
            </a:r>
            <a:r>
              <a:rPr lang="ru-RU" sz="3400" b="1" dirty="0">
                <a:solidFill>
                  <a:srgbClr val="17375E"/>
                </a:solidFill>
              </a:rPr>
              <a:t> </a:t>
            </a:r>
            <a:r>
              <a:rPr lang="ru-RU" sz="3400" b="1" dirty="0" err="1">
                <a:solidFill>
                  <a:srgbClr val="17375E"/>
                </a:solidFill>
              </a:rPr>
              <a:t>системи</a:t>
            </a:r>
            <a:r>
              <a:rPr lang="ru-RU" sz="3400" b="1" dirty="0">
                <a:solidFill>
                  <a:srgbClr val="17375E"/>
                </a:solidFill>
              </a:rPr>
              <a:t> </a:t>
            </a:r>
            <a:r>
              <a:rPr lang="ru-RU" sz="3400" b="1" dirty="0" err="1">
                <a:solidFill>
                  <a:srgbClr val="17375E"/>
                </a:solidFill>
              </a:rPr>
              <a:t>забезпечення</a:t>
            </a:r>
            <a:r>
              <a:rPr lang="ru-RU" sz="3400" b="1" dirty="0">
                <a:solidFill>
                  <a:srgbClr val="17375E"/>
                </a:solidFill>
              </a:rPr>
              <a:t> </a:t>
            </a:r>
            <a:r>
              <a:rPr lang="ru-RU" sz="3400" b="1" dirty="0" err="1">
                <a:solidFill>
                  <a:srgbClr val="17375E"/>
                </a:solidFill>
              </a:rPr>
              <a:t>якості</a:t>
            </a:r>
            <a:r>
              <a:rPr lang="ru-RU" sz="3400" b="1" dirty="0">
                <a:solidFill>
                  <a:srgbClr val="17375E"/>
                </a:solidFill>
              </a:rPr>
              <a:t> </a:t>
            </a:r>
            <a:r>
              <a:rPr lang="ru-RU" sz="3400" b="1" dirty="0" err="1">
                <a:solidFill>
                  <a:srgbClr val="17375E"/>
                </a:solidFill>
              </a:rPr>
              <a:t>третього</a:t>
            </a:r>
            <a:r>
              <a:rPr lang="ru-RU" sz="3400" b="1" dirty="0">
                <a:solidFill>
                  <a:srgbClr val="17375E"/>
                </a:solidFill>
              </a:rPr>
              <a:t> </a:t>
            </a:r>
            <a:r>
              <a:rPr lang="ru-RU" sz="3400" b="1" dirty="0" err="1">
                <a:solidFill>
                  <a:srgbClr val="17375E"/>
                </a:solidFill>
              </a:rPr>
              <a:t>рівня</a:t>
            </a:r>
            <a:r>
              <a:rPr lang="ru-RU" sz="3400" b="1" dirty="0">
                <a:solidFill>
                  <a:srgbClr val="17375E"/>
                </a:solidFill>
              </a:rPr>
              <a:t> </a:t>
            </a:r>
            <a:r>
              <a:rPr lang="ru-RU" sz="3400" b="1" dirty="0" err="1">
                <a:solidFill>
                  <a:srgbClr val="17375E"/>
                </a:solidFill>
              </a:rPr>
              <a:t>вищої</a:t>
            </a:r>
            <a:r>
              <a:rPr lang="ru-RU" sz="3400" b="1" dirty="0">
                <a:solidFill>
                  <a:srgbClr val="17375E"/>
                </a:solidFill>
              </a:rPr>
              <a:t> </a:t>
            </a:r>
            <a:r>
              <a:rPr lang="ru-RU" sz="3400" b="1" dirty="0" err="1">
                <a:solidFill>
                  <a:srgbClr val="17375E"/>
                </a:solidFill>
              </a:rPr>
              <a:t>освіти</a:t>
            </a:r>
            <a:r>
              <a:rPr lang="ru-RU" sz="3400" b="1" dirty="0">
                <a:solidFill>
                  <a:srgbClr val="17375E"/>
                </a:solidFill>
              </a:rPr>
              <a:t> у </a:t>
            </a:r>
            <a:r>
              <a:rPr lang="ru-RU" sz="3400" b="1" dirty="0" err="1">
                <a:solidFill>
                  <a:srgbClr val="17375E"/>
                </a:solidFill>
              </a:rPr>
              <a:t>відповідності</a:t>
            </a:r>
            <a:r>
              <a:rPr lang="ru-RU" sz="3400" b="1" dirty="0">
                <a:solidFill>
                  <a:srgbClr val="17375E"/>
                </a:solidFill>
              </a:rPr>
              <a:t> до </a:t>
            </a:r>
            <a:r>
              <a:rPr lang="ru-RU" sz="3400" b="1" dirty="0" err="1">
                <a:solidFill>
                  <a:srgbClr val="17375E"/>
                </a:solidFill>
              </a:rPr>
              <a:t>європейських</a:t>
            </a:r>
            <a:r>
              <a:rPr lang="ru-RU" sz="3400" b="1" dirty="0">
                <a:solidFill>
                  <a:srgbClr val="17375E"/>
                </a:solidFill>
              </a:rPr>
              <a:t> </a:t>
            </a:r>
            <a:r>
              <a:rPr lang="ru-RU" sz="3400" b="1" dirty="0" err="1">
                <a:solidFill>
                  <a:srgbClr val="17375E"/>
                </a:solidFill>
              </a:rPr>
              <a:t>вимог</a:t>
            </a:r>
            <a:endParaRPr sz="3400" b="1" i="0" u="none" strike="noStrike" cap="none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588C"/>
        </a:solidFill>
        <a:effectLst/>
      </p:bgPr>
    </p:bg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9" name="Google Shape;499;g312cc829c91_0_146"/>
          <p:cNvGrpSpPr/>
          <p:nvPr/>
        </p:nvGrpSpPr>
        <p:grpSpPr>
          <a:xfrm>
            <a:off x="3847606" y="-149319"/>
            <a:ext cx="14633319" cy="10574926"/>
            <a:chOff x="0" y="0"/>
            <a:chExt cx="10525296" cy="25112625"/>
          </a:xfrm>
        </p:grpSpPr>
        <p:sp>
          <p:nvSpPr>
            <p:cNvPr id="500" name="Google Shape;500;g312cc829c91_0_146"/>
            <p:cNvSpPr/>
            <p:nvPr/>
          </p:nvSpPr>
          <p:spPr>
            <a:xfrm>
              <a:off x="72390" y="72390"/>
              <a:ext cx="10380516" cy="24967846"/>
            </a:xfrm>
            <a:custGeom>
              <a:avLst/>
              <a:gdLst/>
              <a:ahLst/>
              <a:cxnLst/>
              <a:rect l="l" t="t" r="r" b="b"/>
              <a:pathLst>
                <a:path w="10380516" h="24967846" extrusionOk="0">
                  <a:moveTo>
                    <a:pt x="0" y="0"/>
                  </a:moveTo>
                  <a:lnTo>
                    <a:pt x="10380516" y="0"/>
                  </a:lnTo>
                  <a:lnTo>
                    <a:pt x="10380516" y="24967846"/>
                  </a:lnTo>
                  <a:lnTo>
                    <a:pt x="0" y="249678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FF2"/>
            </a:solidFill>
            <a:ln w="9525" cap="flat" cmpd="sng">
              <a:solidFill>
                <a:srgbClr val="EBEFF2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01" name="Google Shape;501;g312cc829c91_0_146"/>
            <p:cNvSpPr/>
            <p:nvPr/>
          </p:nvSpPr>
          <p:spPr>
            <a:xfrm>
              <a:off x="0" y="0"/>
              <a:ext cx="10525296" cy="25112625"/>
            </a:xfrm>
            <a:custGeom>
              <a:avLst/>
              <a:gdLst/>
              <a:ahLst/>
              <a:cxnLst/>
              <a:rect l="l" t="t" r="r" b="b"/>
              <a:pathLst>
                <a:path w="10525296" h="25112625" extrusionOk="0">
                  <a:moveTo>
                    <a:pt x="10380517" y="24967845"/>
                  </a:moveTo>
                  <a:lnTo>
                    <a:pt x="10525296" y="24967845"/>
                  </a:lnTo>
                  <a:lnTo>
                    <a:pt x="10525296" y="25112625"/>
                  </a:lnTo>
                  <a:lnTo>
                    <a:pt x="10380517" y="25112625"/>
                  </a:lnTo>
                  <a:lnTo>
                    <a:pt x="10380517" y="2496784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4967845"/>
                  </a:lnTo>
                  <a:lnTo>
                    <a:pt x="0" y="24967845"/>
                  </a:lnTo>
                  <a:lnTo>
                    <a:pt x="0" y="144780"/>
                  </a:lnTo>
                  <a:close/>
                  <a:moveTo>
                    <a:pt x="0" y="24967845"/>
                  </a:moveTo>
                  <a:lnTo>
                    <a:pt x="144780" y="24967845"/>
                  </a:lnTo>
                  <a:lnTo>
                    <a:pt x="144780" y="25112625"/>
                  </a:lnTo>
                  <a:lnTo>
                    <a:pt x="0" y="25112625"/>
                  </a:lnTo>
                  <a:lnTo>
                    <a:pt x="0" y="24967845"/>
                  </a:lnTo>
                  <a:close/>
                  <a:moveTo>
                    <a:pt x="10380517" y="144780"/>
                  </a:moveTo>
                  <a:lnTo>
                    <a:pt x="10525296" y="144780"/>
                  </a:lnTo>
                  <a:lnTo>
                    <a:pt x="10525296" y="24967845"/>
                  </a:lnTo>
                  <a:lnTo>
                    <a:pt x="10380517" y="24967845"/>
                  </a:lnTo>
                  <a:lnTo>
                    <a:pt x="10380517" y="144780"/>
                  </a:lnTo>
                  <a:close/>
                  <a:moveTo>
                    <a:pt x="144780" y="24967845"/>
                  </a:moveTo>
                  <a:lnTo>
                    <a:pt x="10380517" y="24967845"/>
                  </a:lnTo>
                  <a:lnTo>
                    <a:pt x="10380517" y="25112625"/>
                  </a:lnTo>
                  <a:lnTo>
                    <a:pt x="144780" y="25112625"/>
                  </a:lnTo>
                  <a:lnTo>
                    <a:pt x="144780" y="24967845"/>
                  </a:lnTo>
                  <a:close/>
                  <a:moveTo>
                    <a:pt x="10380517" y="0"/>
                  </a:moveTo>
                  <a:lnTo>
                    <a:pt x="10525296" y="0"/>
                  </a:lnTo>
                  <a:lnTo>
                    <a:pt x="10525296" y="144780"/>
                  </a:lnTo>
                  <a:lnTo>
                    <a:pt x="10380517" y="144780"/>
                  </a:lnTo>
                  <a:lnTo>
                    <a:pt x="1038051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0380517" y="0"/>
                  </a:lnTo>
                  <a:lnTo>
                    <a:pt x="1038051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EBEFF2"/>
            </a:solidFill>
            <a:ln w="9525" cap="flat" cmpd="sng">
              <a:solidFill>
                <a:srgbClr val="EBEFF2"/>
              </a:solidFill>
              <a:prstDash val="solid"/>
              <a:round/>
              <a:headEnd type="none" w="sm" len="sm"/>
              <a:tailEnd type="none" w="sm" len="sm"/>
            </a:ln>
          </p:spPr>
        </p:sp>
      </p:grpSp>
      <p:cxnSp>
        <p:nvCxnSpPr>
          <p:cNvPr id="502" name="Google Shape;502;g312cc829c91_0_146"/>
          <p:cNvCxnSpPr/>
          <p:nvPr/>
        </p:nvCxnSpPr>
        <p:spPr>
          <a:xfrm rot="10800000" flipH="1">
            <a:off x="4698650" y="3099325"/>
            <a:ext cx="13443900" cy="13200"/>
          </a:xfrm>
          <a:prstGeom prst="straightConnector1">
            <a:avLst/>
          </a:prstGeom>
          <a:noFill/>
          <a:ln w="38100" cap="flat" cmpd="sng">
            <a:solidFill>
              <a:srgbClr val="30588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3" name="Google Shape;503;g312cc829c91_0_146"/>
          <p:cNvSpPr txBox="1"/>
          <p:nvPr/>
        </p:nvSpPr>
        <p:spPr>
          <a:xfrm>
            <a:off x="128450" y="3895650"/>
            <a:ext cx="4038600" cy="1588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20000"/>
              </a:lnSpc>
              <a:buSzPts val="3800"/>
            </a:pPr>
            <a:r>
              <a:rPr lang="ru-RU" sz="3800" b="1" dirty="0">
                <a:solidFill>
                  <a:srgbClr val="EBEFF2"/>
                </a:solidFill>
              </a:rPr>
              <a:t>РЕАЛІЗОВАНІ ПРОЄКТИ</a:t>
            </a:r>
          </a:p>
        </p:txBody>
      </p:sp>
      <p:pic>
        <p:nvPicPr>
          <p:cNvPr id="504" name="Google Shape;504;g312cc829c91_0_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275" y="8446024"/>
            <a:ext cx="1900759" cy="14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g312cc829c91_0_1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9096540">
            <a:off x="3245191" y="8578348"/>
            <a:ext cx="4417355" cy="414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g312cc829c91_0_1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34400" y="8208700"/>
            <a:ext cx="2215961" cy="218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g312cc829c91_0_1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761781">
            <a:off x="15782644" y="8482340"/>
            <a:ext cx="3812537" cy="357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g312cc829c91_0_14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50350" y="566700"/>
            <a:ext cx="3662650" cy="1852525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g312cc829c91_0_146"/>
          <p:cNvSpPr txBox="1"/>
          <p:nvPr/>
        </p:nvSpPr>
        <p:spPr>
          <a:xfrm>
            <a:off x="8806500" y="838050"/>
            <a:ext cx="9481500" cy="1388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buSzPts val="3400"/>
            </a:pPr>
            <a:r>
              <a:rPr lang="ru-RU" sz="3400" b="1" i="0" u="none" strike="noStrike" cap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“FAU-HELP: </a:t>
            </a:r>
            <a:r>
              <a:rPr lang="ru-RU" sz="3400" b="1" dirty="0">
                <a:solidFill>
                  <a:srgbClr val="17375E"/>
                </a:solidFill>
              </a:rPr>
              <a:t>ФАУ ЦИФРОВА ОСВІТА ДОПОМАГАЄ УКРАЇНІ”</a:t>
            </a:r>
            <a:endParaRPr sz="3400" b="1" i="0" u="none" strike="noStrike" cap="none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0" name="Google Shape;510;g312cc829c91_0_14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62369" y="3449275"/>
            <a:ext cx="4038600" cy="1688869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g312cc829c91_0_146"/>
          <p:cNvSpPr txBox="1"/>
          <p:nvPr/>
        </p:nvSpPr>
        <p:spPr>
          <a:xfrm>
            <a:off x="8879250" y="3337913"/>
            <a:ext cx="9336000" cy="1989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buSzPts val="3400"/>
            </a:pPr>
            <a:r>
              <a:rPr lang="ru-RU" sz="3400" b="1" dirty="0">
                <a:solidFill>
                  <a:srgbClr val="17375E"/>
                </a:solidFill>
              </a:rPr>
              <a:t>" ЦИФРОВА УКРАЇНА: ЗАБЕЗПЕЧЕННЯ АКАДЕМІЧНИХ УСПІХІВ ПІД ЧАС КРИЗИ 2022 "</a:t>
            </a:r>
            <a:endParaRPr sz="3400" b="1" i="0" u="none" strike="noStrike" cap="none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2" name="Google Shape;512;g312cc829c91_0_14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44325" y="6168200"/>
            <a:ext cx="2874694" cy="191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3" name="Google Shape;513;g312cc829c91_0_146"/>
          <p:cNvCxnSpPr/>
          <p:nvPr/>
        </p:nvCxnSpPr>
        <p:spPr>
          <a:xfrm rot="10800000" flipH="1">
            <a:off x="4698638" y="5646575"/>
            <a:ext cx="13443900" cy="13200"/>
          </a:xfrm>
          <a:prstGeom prst="straightConnector1">
            <a:avLst/>
          </a:prstGeom>
          <a:noFill/>
          <a:ln w="38100" cap="flat" cmpd="sng">
            <a:solidFill>
              <a:srgbClr val="30588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4" name="Google Shape;514;g312cc829c91_0_146"/>
          <p:cNvSpPr txBox="1"/>
          <p:nvPr/>
        </p:nvSpPr>
        <p:spPr>
          <a:xfrm>
            <a:off x="8879250" y="6168200"/>
            <a:ext cx="9336000" cy="3193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buSzPts val="3400"/>
            </a:pPr>
            <a:r>
              <a:rPr lang="ru-RU" sz="3400" b="1" dirty="0" err="1">
                <a:solidFill>
                  <a:srgbClr val="17375E"/>
                </a:solidFill>
              </a:rPr>
              <a:t>Проєкт</a:t>
            </a:r>
            <a:r>
              <a:rPr lang="ru-RU" sz="3400" b="1" dirty="0">
                <a:solidFill>
                  <a:srgbClr val="17375E"/>
                </a:solidFill>
              </a:rPr>
              <a:t> </a:t>
            </a:r>
            <a:r>
              <a:rPr lang="en-US" sz="3400" b="1" dirty="0">
                <a:solidFill>
                  <a:srgbClr val="17375E"/>
                </a:solidFill>
              </a:rPr>
              <a:t>DAAD Peer Support Hub –</a:t>
            </a:r>
            <a:r>
              <a:rPr lang="ru-RU" sz="3400" b="1" dirty="0" err="1">
                <a:solidFill>
                  <a:srgbClr val="17375E"/>
                </a:solidFill>
              </a:rPr>
              <a:t>ініціатива</a:t>
            </a:r>
            <a:r>
              <a:rPr lang="ru-RU" sz="3400" b="1" dirty="0">
                <a:solidFill>
                  <a:srgbClr val="17375E"/>
                </a:solidFill>
              </a:rPr>
              <a:t>, </a:t>
            </a:r>
            <a:r>
              <a:rPr lang="ru-RU" sz="3400" b="1" dirty="0" err="1">
                <a:solidFill>
                  <a:srgbClr val="17375E"/>
                </a:solidFill>
              </a:rPr>
              <a:t>спрямована</a:t>
            </a:r>
            <a:r>
              <a:rPr lang="ru-RU" sz="3400" b="1" dirty="0">
                <a:solidFill>
                  <a:srgbClr val="17375E"/>
                </a:solidFill>
              </a:rPr>
              <a:t> на </a:t>
            </a:r>
            <a:r>
              <a:rPr lang="ru-RU" sz="3400" b="1" dirty="0" err="1">
                <a:solidFill>
                  <a:srgbClr val="17375E"/>
                </a:solidFill>
              </a:rPr>
              <a:t>підтримку</a:t>
            </a:r>
            <a:r>
              <a:rPr lang="ru-RU" sz="3400" b="1" dirty="0">
                <a:solidFill>
                  <a:srgbClr val="17375E"/>
                </a:solidFill>
              </a:rPr>
              <a:t> та </a:t>
            </a:r>
            <a:r>
              <a:rPr lang="ru-RU" sz="3400" b="1" dirty="0" err="1">
                <a:solidFill>
                  <a:srgbClr val="17375E"/>
                </a:solidFill>
              </a:rPr>
              <a:t>посилення</a:t>
            </a:r>
            <a:r>
              <a:rPr lang="ru-RU" sz="3400" b="1" dirty="0">
                <a:solidFill>
                  <a:srgbClr val="17375E"/>
                </a:solidFill>
              </a:rPr>
              <a:t> </a:t>
            </a:r>
            <a:r>
              <a:rPr lang="ru-RU" sz="3400" b="1" dirty="0" err="1">
                <a:solidFill>
                  <a:srgbClr val="17375E"/>
                </a:solidFill>
              </a:rPr>
              <a:t>інституційної</a:t>
            </a:r>
            <a:r>
              <a:rPr lang="ru-RU" sz="3400" b="1" dirty="0">
                <a:solidFill>
                  <a:srgbClr val="17375E"/>
                </a:solidFill>
              </a:rPr>
              <a:t> </a:t>
            </a:r>
            <a:r>
              <a:rPr lang="ru-RU" sz="3400" b="1" dirty="0" err="1">
                <a:solidFill>
                  <a:srgbClr val="17375E"/>
                </a:solidFill>
              </a:rPr>
              <a:t>спроможності</a:t>
            </a:r>
            <a:r>
              <a:rPr lang="ru-RU" sz="3400" b="1" dirty="0">
                <a:solidFill>
                  <a:srgbClr val="17375E"/>
                </a:solidFill>
              </a:rPr>
              <a:t> ХНЕУ </a:t>
            </a:r>
            <a:r>
              <a:rPr lang="ru-RU" sz="3400" b="1" dirty="0" err="1">
                <a:solidFill>
                  <a:srgbClr val="17375E"/>
                </a:solidFill>
              </a:rPr>
              <a:t>ім</a:t>
            </a:r>
            <a:r>
              <a:rPr lang="ru-RU" sz="3400" b="1" dirty="0">
                <a:solidFill>
                  <a:srgbClr val="17375E"/>
                </a:solidFill>
              </a:rPr>
              <a:t>. С. Кузнеця в </a:t>
            </a:r>
            <a:r>
              <a:rPr lang="ru-RU" sz="3400" b="1" dirty="0" err="1">
                <a:solidFill>
                  <a:srgbClr val="17375E"/>
                </a:solidFill>
              </a:rPr>
              <a:t>контексті</a:t>
            </a:r>
            <a:r>
              <a:rPr lang="ru-RU" sz="3400" b="1" dirty="0">
                <a:solidFill>
                  <a:srgbClr val="17375E"/>
                </a:solidFill>
              </a:rPr>
              <a:t> </a:t>
            </a:r>
            <a:r>
              <a:rPr lang="ru-RU" sz="3400" b="1" dirty="0" err="1">
                <a:solidFill>
                  <a:srgbClr val="17375E"/>
                </a:solidFill>
              </a:rPr>
              <a:t>впровадження</a:t>
            </a:r>
            <a:r>
              <a:rPr lang="ru-RU" sz="3400" b="1" dirty="0">
                <a:solidFill>
                  <a:srgbClr val="17375E"/>
                </a:solidFill>
              </a:rPr>
              <a:t> </a:t>
            </a:r>
            <a:r>
              <a:rPr lang="ru-RU" sz="3400" b="1" dirty="0" err="1">
                <a:solidFill>
                  <a:srgbClr val="17375E"/>
                </a:solidFill>
              </a:rPr>
              <a:t>Болонського</a:t>
            </a:r>
            <a:r>
              <a:rPr lang="ru-RU" sz="3400" b="1" dirty="0">
                <a:solidFill>
                  <a:srgbClr val="17375E"/>
                </a:solidFill>
              </a:rPr>
              <a:t> </a:t>
            </a:r>
            <a:r>
              <a:rPr lang="ru-RU" sz="3400" b="1" dirty="0" err="1">
                <a:solidFill>
                  <a:srgbClr val="17375E"/>
                </a:solidFill>
              </a:rPr>
              <a:t>процесу</a:t>
            </a:r>
            <a:endParaRPr sz="3400" b="1" i="0" u="none" strike="noStrike" cap="none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12cc829c91_0_165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3D578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0" name="Google Shape;520;g312cc829c91_0_165"/>
          <p:cNvGrpSpPr/>
          <p:nvPr/>
        </p:nvGrpSpPr>
        <p:grpSpPr>
          <a:xfrm>
            <a:off x="127861" y="3153870"/>
            <a:ext cx="18288000" cy="7198361"/>
            <a:chOff x="0" y="3089147"/>
            <a:chExt cx="18288000" cy="7198361"/>
          </a:xfrm>
        </p:grpSpPr>
        <p:sp>
          <p:nvSpPr>
            <p:cNvPr id="521" name="Google Shape;521;g312cc829c91_0_165"/>
            <p:cNvSpPr/>
            <p:nvPr/>
          </p:nvSpPr>
          <p:spPr>
            <a:xfrm>
              <a:off x="57884" y="3150108"/>
              <a:ext cx="18172430" cy="7137400"/>
            </a:xfrm>
            <a:custGeom>
              <a:avLst/>
              <a:gdLst/>
              <a:ahLst/>
              <a:cxnLst/>
              <a:rect l="l" t="t" r="r" b="b"/>
              <a:pathLst>
                <a:path w="18172430" h="7137400" extrusionOk="0">
                  <a:moveTo>
                    <a:pt x="0" y="7136889"/>
                  </a:moveTo>
                  <a:lnTo>
                    <a:pt x="18172203" y="7136889"/>
                  </a:lnTo>
                  <a:lnTo>
                    <a:pt x="18172203" y="0"/>
                  </a:lnTo>
                  <a:lnTo>
                    <a:pt x="0" y="0"/>
                  </a:lnTo>
                  <a:lnTo>
                    <a:pt x="0" y="7136889"/>
                  </a:lnTo>
                  <a:close/>
                </a:path>
              </a:pathLst>
            </a:custGeom>
            <a:solidFill>
              <a:srgbClr val="EBEE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g312cc829c91_0_165"/>
            <p:cNvSpPr/>
            <p:nvPr/>
          </p:nvSpPr>
          <p:spPr>
            <a:xfrm>
              <a:off x="0" y="3089147"/>
              <a:ext cx="18288000" cy="7198359"/>
            </a:xfrm>
            <a:custGeom>
              <a:avLst/>
              <a:gdLst/>
              <a:ahLst/>
              <a:cxnLst/>
              <a:rect l="l" t="t" r="r" b="b"/>
              <a:pathLst>
                <a:path w="18288000" h="7198359" extrusionOk="0">
                  <a:moveTo>
                    <a:pt x="18287988" y="0"/>
                  </a:moveTo>
                  <a:lnTo>
                    <a:pt x="18230088" y="0"/>
                  </a:lnTo>
                  <a:lnTo>
                    <a:pt x="57873" y="0"/>
                  </a:lnTo>
                  <a:lnTo>
                    <a:pt x="0" y="0"/>
                  </a:lnTo>
                  <a:lnTo>
                    <a:pt x="0" y="7197852"/>
                  </a:lnTo>
                  <a:lnTo>
                    <a:pt x="57873" y="7197852"/>
                  </a:lnTo>
                  <a:lnTo>
                    <a:pt x="57873" y="60960"/>
                  </a:lnTo>
                  <a:lnTo>
                    <a:pt x="18230088" y="60960"/>
                  </a:lnTo>
                  <a:lnTo>
                    <a:pt x="18230088" y="7197852"/>
                  </a:lnTo>
                  <a:lnTo>
                    <a:pt x="18287988" y="7197852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2D414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23" name="Google Shape;523;g312cc829c91_0_16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908784" y="7420737"/>
              <a:ext cx="3379216" cy="286626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24" name="Google Shape;524;g312cc829c91_0_1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022067" y="281940"/>
            <a:ext cx="2827019" cy="2188464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g312cc829c91_0_165"/>
          <p:cNvSpPr txBox="1">
            <a:spLocks noGrp="1"/>
          </p:cNvSpPr>
          <p:nvPr>
            <p:ph type="title"/>
          </p:nvPr>
        </p:nvSpPr>
        <p:spPr>
          <a:xfrm>
            <a:off x="990600" y="1093470"/>
            <a:ext cx="12420600" cy="19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algn="ctr"/>
            <a:r>
              <a:rPr lang="ru-RU" sz="6200" b="0" dirty="0" err="1">
                <a:solidFill>
                  <a:srgbClr val="EBEEF1"/>
                </a:solidFill>
              </a:rPr>
              <a:t>Міжнародні</a:t>
            </a:r>
            <a:r>
              <a:rPr lang="ru-RU" sz="6200" b="0" dirty="0">
                <a:solidFill>
                  <a:srgbClr val="EBEEF1"/>
                </a:solidFill>
              </a:rPr>
              <a:t> </a:t>
            </a:r>
            <a:r>
              <a:rPr lang="ru-RU" sz="6200" b="0" dirty="0" err="1">
                <a:solidFill>
                  <a:srgbClr val="EBEEF1"/>
                </a:solidFill>
              </a:rPr>
              <a:t>проєкти</a:t>
            </a:r>
            <a:r>
              <a:rPr lang="ru-RU" sz="6200" b="0" dirty="0">
                <a:solidFill>
                  <a:srgbClr val="EBEEF1"/>
                </a:solidFill>
              </a:rPr>
              <a:t>, </a:t>
            </a:r>
            <a:r>
              <a:rPr lang="ru-RU" sz="6200" b="0" dirty="0" err="1">
                <a:solidFill>
                  <a:srgbClr val="EBEEF1"/>
                </a:solidFill>
              </a:rPr>
              <a:t>присвячені</a:t>
            </a:r>
            <a:r>
              <a:rPr lang="ru-RU" sz="6200" b="0" dirty="0">
                <a:solidFill>
                  <a:srgbClr val="EBEEF1"/>
                </a:solidFill>
              </a:rPr>
              <a:t> ІТ-</a:t>
            </a:r>
            <a:r>
              <a:rPr lang="ru-RU" sz="6200" b="0" dirty="0" err="1">
                <a:solidFill>
                  <a:srgbClr val="EBEEF1"/>
                </a:solidFill>
              </a:rPr>
              <a:t>технологіям</a:t>
            </a:r>
            <a:endParaRPr sz="62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6" name="Google Shape;526;g312cc829c91_0_16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0600" y="3597271"/>
            <a:ext cx="4533900" cy="3035300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g312cc829c91_0_165"/>
          <p:cNvSpPr txBox="1"/>
          <p:nvPr/>
        </p:nvSpPr>
        <p:spPr>
          <a:xfrm>
            <a:off x="990600" y="7141668"/>
            <a:ext cx="453390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USAID </a:t>
            </a:r>
            <a:r>
              <a:rPr lang="ru-RU" sz="28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проєкт</a:t>
            </a:r>
            <a:r>
              <a:rPr lang="ru-RU" sz="28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SzPts val="2800"/>
            </a:pPr>
            <a:r>
              <a:rPr lang="ru-RU" sz="28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r>
              <a:rPr lang="ru-RU" sz="28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Кібербезпека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критично </a:t>
            </a:r>
            <a:r>
              <a:rPr lang="ru-RU" sz="28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важливої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інфраструктури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lang="ru-RU" sz="28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Україні</a:t>
            </a:r>
            <a:r>
              <a:rPr lang="ru-RU" sz="28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8" name="Google Shape;528;g312cc829c91_0_16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586168" y="3597271"/>
            <a:ext cx="4533900" cy="3035300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g312cc829c91_0_165"/>
          <p:cNvSpPr txBox="1"/>
          <p:nvPr/>
        </p:nvSpPr>
        <p:spPr>
          <a:xfrm>
            <a:off x="11586168" y="7015011"/>
            <a:ext cx="4769700" cy="22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2800"/>
            </a:pPr>
            <a:r>
              <a:rPr lang="ru-RU" sz="28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Впровадження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електронного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курсу з </a:t>
            </a:r>
            <a:r>
              <a:rPr lang="ru-RU" sz="28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кібербезпеки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ru-RU" sz="28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Харківському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національному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економічному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університеті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імені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Семена Кузнеця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g312cc829c91_0_165"/>
          <p:cNvSpPr txBox="1"/>
          <p:nvPr/>
        </p:nvSpPr>
        <p:spPr>
          <a:xfrm>
            <a:off x="6033384" y="8692448"/>
            <a:ext cx="50439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2800"/>
            </a:pP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МІЖНАРОДНИЙ ПРОЄКТ «МЕТОДИ РОЗПОДІЛЕНОЇ РОЗРОБКИ КОМП’ЮТЕРНИХ ІГОР» ТА 3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D QUEST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КОМП’ЮТЕРНА ГРА «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THE GALLERY»</a:t>
            </a:r>
            <a:endParaRPr sz="2000" dirty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531" name="Google Shape;531;g312cc829c91_0_16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13053" y="3220027"/>
            <a:ext cx="5284562" cy="5356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>
            <a:spLocks noGrp="1"/>
          </p:cNvSpPr>
          <p:nvPr>
            <p:ph type="title"/>
          </p:nvPr>
        </p:nvSpPr>
        <p:spPr>
          <a:xfrm>
            <a:off x="-88490" y="774126"/>
            <a:ext cx="11984355" cy="1085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96329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6950" b="0" dirty="0">
                <a:solidFill>
                  <a:srgbClr val="3D578B"/>
                </a:solidFill>
                <a:latin typeface="Arial"/>
                <a:ea typeface="Arial"/>
                <a:cs typeface="Arial"/>
                <a:sym typeface="Arial"/>
              </a:rPr>
              <a:t>УНІВЕРСИТЕТ СЬОГОДНІ</a:t>
            </a:r>
            <a:endParaRPr sz="695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49856" y="0"/>
            <a:ext cx="3438144" cy="303733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"/>
          <p:cNvSpPr txBox="1"/>
          <p:nvPr/>
        </p:nvSpPr>
        <p:spPr>
          <a:xfrm>
            <a:off x="9036557" y="2720085"/>
            <a:ext cx="7034530" cy="605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314325" marR="0" lvl="0" indent="-3022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EF1"/>
              </a:buClr>
              <a:buSzPts val="3800"/>
              <a:buFont typeface="Arial"/>
              <a:buChar char="•"/>
            </a:pPr>
            <a:r>
              <a:rPr lang="ru-RU" sz="3800" b="0" i="0" u="none" strike="noStrike" cap="none" dirty="0">
                <a:solidFill>
                  <a:srgbClr val="EBEEF1"/>
                </a:solidFill>
                <a:latin typeface="Arial"/>
                <a:ea typeface="Arial"/>
                <a:cs typeface="Arial"/>
                <a:sym typeface="Arial"/>
              </a:rPr>
              <a:t>5	НАВЧАЛЬНИХ КОРПУСІВ</a:t>
            </a:r>
            <a:endParaRPr sz="3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"/>
          <p:cNvSpPr txBox="1"/>
          <p:nvPr/>
        </p:nvSpPr>
        <p:spPr>
          <a:xfrm>
            <a:off x="9036557" y="4110354"/>
            <a:ext cx="8215630" cy="605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314325" marR="0" lvl="0" indent="-3022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EF1"/>
              </a:buClr>
              <a:buSzPts val="3800"/>
              <a:buFont typeface="Arial"/>
              <a:buChar char="•"/>
            </a:pPr>
            <a:r>
              <a:rPr lang="ru-RU" sz="3800" b="0" i="0" u="none" strike="noStrike" cap="none" dirty="0">
                <a:solidFill>
                  <a:srgbClr val="EBEEF1"/>
                </a:solidFill>
                <a:latin typeface="Arial"/>
                <a:ea typeface="Arial"/>
                <a:cs typeface="Arial"/>
                <a:sym typeface="Arial"/>
              </a:rPr>
              <a:t>1	ФІТНЕС-ЦЕНТР</a:t>
            </a:r>
            <a:endParaRPr sz="3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 txBox="1"/>
          <p:nvPr/>
        </p:nvSpPr>
        <p:spPr>
          <a:xfrm>
            <a:off x="9036551" y="5500250"/>
            <a:ext cx="7137000" cy="5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314325" marR="0" lvl="0" indent="-3022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EF1"/>
              </a:buClr>
              <a:buSzPts val="3800"/>
              <a:buFont typeface="Arial"/>
              <a:buChar char="•"/>
            </a:pPr>
            <a:r>
              <a:rPr lang="ru-RU" sz="3800" b="0" i="0" u="none" strike="noStrike" cap="none" dirty="0">
                <a:solidFill>
                  <a:srgbClr val="EBEEF1"/>
                </a:solidFill>
                <a:latin typeface="Arial"/>
                <a:ea typeface="Arial"/>
                <a:cs typeface="Arial"/>
                <a:sym typeface="Arial"/>
              </a:rPr>
              <a:t>7 ГУРТОЖИТКІВ</a:t>
            </a:r>
            <a:endParaRPr sz="3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"/>
          <p:cNvSpPr txBox="1"/>
          <p:nvPr/>
        </p:nvSpPr>
        <p:spPr>
          <a:xfrm>
            <a:off x="9036557" y="6775170"/>
            <a:ext cx="6364605" cy="714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-12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BEEF1"/>
              </a:buClr>
              <a:buSzPts val="3800"/>
              <a:buFont typeface="Arial"/>
              <a:buChar char="•"/>
            </a:pPr>
            <a:r>
              <a:rPr lang="ru-RU" sz="3800" b="0" i="0" u="none" strike="noStrike" cap="none" dirty="0">
                <a:solidFill>
                  <a:srgbClr val="EBEEF1"/>
                </a:solidFill>
                <a:latin typeface="Arial"/>
                <a:ea typeface="Arial"/>
                <a:cs typeface="Arial"/>
                <a:sym typeface="Arial"/>
              </a:rPr>
              <a:t>1 БІБЛІОТЕКА</a:t>
            </a:r>
            <a:endParaRPr sz="3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41352" y="469391"/>
            <a:ext cx="2191511" cy="169468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"/>
          <p:cNvSpPr txBox="1"/>
          <p:nvPr/>
        </p:nvSpPr>
        <p:spPr>
          <a:xfrm>
            <a:off x="610920" y="2720085"/>
            <a:ext cx="7511104" cy="118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315595" marR="0" lvl="0" indent="-3035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EF1"/>
              </a:buClr>
              <a:buSzPts val="3800"/>
              <a:buFont typeface="Arial"/>
              <a:buChar char="•"/>
            </a:pPr>
            <a:r>
              <a:rPr lang="ru-RU" sz="3800" b="0" i="0" u="none" strike="noStrike" cap="none" dirty="0">
                <a:solidFill>
                  <a:srgbClr val="EBEEF1"/>
                </a:solidFill>
                <a:latin typeface="Arial"/>
                <a:ea typeface="Arial"/>
                <a:cs typeface="Arial"/>
                <a:sym typeface="Arial"/>
              </a:rPr>
              <a:t>4 НАВЧАЛЬНО-НАУКОВИХ ІНСТИТУТИ ТА 1 ФАКУЛЬТЕТ</a:t>
            </a:r>
            <a:endParaRPr sz="3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"/>
          <p:cNvSpPr txBox="1"/>
          <p:nvPr/>
        </p:nvSpPr>
        <p:spPr>
          <a:xfrm>
            <a:off x="610920" y="4110354"/>
            <a:ext cx="4648835" cy="605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315595" marR="0" lvl="0" indent="-3035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EF1"/>
              </a:buClr>
              <a:buSzPts val="3800"/>
              <a:buFont typeface="Arial"/>
              <a:buChar char="•"/>
            </a:pPr>
            <a:r>
              <a:rPr lang="ru-RU" sz="3800" b="0" i="0" u="none" strike="noStrike" cap="none" dirty="0">
                <a:solidFill>
                  <a:srgbClr val="EBEEF1"/>
                </a:solidFill>
                <a:latin typeface="Arial"/>
                <a:ea typeface="Arial"/>
                <a:cs typeface="Arial"/>
                <a:sym typeface="Arial"/>
              </a:rPr>
              <a:t>29 </a:t>
            </a:r>
            <a:r>
              <a:rPr lang="ru-RU" sz="3800" dirty="0">
                <a:solidFill>
                  <a:srgbClr val="EBEEF1"/>
                </a:solidFill>
              </a:rPr>
              <a:t>КАФЕДР</a:t>
            </a:r>
            <a:endParaRPr sz="3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"/>
          <p:cNvSpPr txBox="1"/>
          <p:nvPr/>
        </p:nvSpPr>
        <p:spPr>
          <a:xfrm>
            <a:off x="610919" y="5500242"/>
            <a:ext cx="6372587" cy="598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315595" marR="0" lvl="0" indent="-3035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EF1"/>
              </a:buClr>
              <a:buSzPts val="3800"/>
              <a:buFont typeface="Arial"/>
              <a:buChar char="•"/>
            </a:pPr>
            <a:r>
              <a:rPr lang="ru-RU" sz="3800" b="0" i="0" u="none" strike="noStrike" cap="none" dirty="0">
                <a:solidFill>
                  <a:srgbClr val="EBEEF1"/>
                </a:solidFill>
                <a:latin typeface="Arial"/>
                <a:ea typeface="Arial"/>
                <a:cs typeface="Arial"/>
                <a:sym typeface="Arial"/>
              </a:rPr>
              <a:t>25 СПЕЦІАЛЬНОСТЕЙ</a:t>
            </a:r>
            <a:endParaRPr sz="3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"/>
          <p:cNvSpPr txBox="1"/>
          <p:nvPr/>
        </p:nvSpPr>
        <p:spPr>
          <a:xfrm>
            <a:off x="610920" y="6890384"/>
            <a:ext cx="7694880" cy="1213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315595" lvl="0" indent="-303530">
              <a:buClr>
                <a:srgbClr val="EBEEF1"/>
              </a:buClr>
              <a:buSzPts val="3800"/>
              <a:buFont typeface="Arial"/>
              <a:buChar char="•"/>
            </a:pPr>
            <a:r>
              <a:rPr lang="en-US" sz="4000" spc="320" dirty="0">
                <a:solidFill>
                  <a:srgbClr val="EBEFF2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6 976</a:t>
            </a:r>
            <a:r>
              <a:rPr lang="ru-RU" sz="3800" i="0" u="none" strike="noStrike" cap="none" dirty="0" smtClean="0">
                <a:solidFill>
                  <a:srgbClr val="EBEEF1"/>
                </a:solidFill>
                <a:sym typeface="Arial"/>
              </a:rPr>
              <a:t> </a:t>
            </a:r>
            <a:r>
              <a:rPr lang="ru-RU" sz="3800" b="0" i="0" u="none" strike="noStrike" cap="none" dirty="0">
                <a:solidFill>
                  <a:srgbClr val="EBEEF1"/>
                </a:solidFill>
                <a:latin typeface="Arial"/>
                <a:ea typeface="Arial"/>
                <a:cs typeface="Arial"/>
                <a:sym typeface="Arial"/>
              </a:rPr>
              <a:t>СТУДЕНТІВ (з них  </a:t>
            </a:r>
            <a:r>
              <a:rPr lang="" sz="3800" b="0" i="0" u="none" strike="noStrike" cap="none" smtClean="0">
                <a:solidFill>
                  <a:srgbClr val="EBEEF1"/>
                </a:solidFill>
                <a:latin typeface="Arial"/>
                <a:ea typeface="Arial"/>
                <a:cs typeface="Arial"/>
                <a:sym typeface="Arial"/>
              </a:rPr>
              <a:t>780</a:t>
            </a:r>
            <a:r>
              <a:rPr lang="ru-RU" sz="3800" b="0" i="0" u="none" strike="noStrike" cap="none" dirty="0" smtClean="0">
                <a:solidFill>
                  <a:srgbClr val="EBEEF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3800" b="0" i="0" u="none" strike="noStrike" cap="none" dirty="0" err="1">
                <a:solidFill>
                  <a:srgbClr val="EBEEF1"/>
                </a:solidFill>
                <a:latin typeface="Arial"/>
                <a:ea typeface="Arial"/>
                <a:cs typeface="Arial"/>
                <a:sym typeface="Arial"/>
              </a:rPr>
              <a:t>іноземних</a:t>
            </a:r>
            <a:r>
              <a:rPr lang="ru-RU" sz="3800" b="0" i="0" u="none" strike="noStrike" cap="none" dirty="0">
                <a:solidFill>
                  <a:srgbClr val="EBEEF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3800" b="0" i="0" u="none" strike="noStrike" cap="none" dirty="0" err="1">
                <a:solidFill>
                  <a:srgbClr val="EBEEF1"/>
                </a:solidFill>
                <a:latin typeface="Arial"/>
                <a:ea typeface="Arial"/>
                <a:cs typeface="Arial"/>
                <a:sym typeface="Arial"/>
              </a:rPr>
              <a:t>студентів</a:t>
            </a:r>
            <a:r>
              <a:rPr lang="ru-RU" sz="3800" b="0" i="0" u="none" strike="noStrike" cap="none" dirty="0">
                <a:solidFill>
                  <a:srgbClr val="EBEEF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3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"/>
          <p:cNvSpPr txBox="1"/>
          <p:nvPr/>
        </p:nvSpPr>
        <p:spPr>
          <a:xfrm>
            <a:off x="519986" y="8313726"/>
            <a:ext cx="8847712" cy="1183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316230" marR="0" lvl="0" indent="-3035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EF1"/>
              </a:buClr>
              <a:buSzPts val="3800"/>
              <a:buFont typeface="Arial"/>
              <a:buChar char="•"/>
            </a:pPr>
            <a:r>
              <a:rPr lang="ru-RU" sz="3800" b="0" i="0" u="none" strike="noStrike" cap="none" dirty="0" smtClean="0">
                <a:solidFill>
                  <a:srgbClr val="EBEEF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lang="" sz="3800" b="0" i="0" u="none" strike="noStrike" cap="none" smtClean="0">
                <a:solidFill>
                  <a:srgbClr val="EBEEF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ru-RU" sz="3800" b="0" i="0" u="none" strike="noStrike" cap="none" dirty="0" smtClean="0">
                <a:solidFill>
                  <a:srgbClr val="EBEEF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3800" b="0" i="0" u="none" strike="noStrike" cap="none" dirty="0">
                <a:solidFill>
                  <a:srgbClr val="EBEEF1"/>
                </a:solidFill>
                <a:latin typeface="Arial"/>
                <a:ea typeface="Arial"/>
                <a:cs typeface="Arial"/>
                <a:sym typeface="Arial"/>
              </a:rPr>
              <a:t>НАВЧАЛЬНО-НАУКОВИХ ПРОГРАМ</a:t>
            </a:r>
            <a:endParaRPr sz="3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"/>
          <p:cNvSpPr txBox="1"/>
          <p:nvPr/>
        </p:nvSpPr>
        <p:spPr>
          <a:xfrm>
            <a:off x="610920" y="9670491"/>
            <a:ext cx="8665845" cy="605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69900" marR="0" lvl="0" indent="-45783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EF1"/>
              </a:buClr>
              <a:buSzPts val="3800"/>
              <a:buFont typeface="Arial"/>
              <a:buChar char="●"/>
            </a:pPr>
            <a:r>
              <a:rPr lang="ru-RU" sz="3800" b="0" i="0" u="none" strike="noStrike" cap="none" dirty="0" smtClean="0">
                <a:solidFill>
                  <a:srgbClr val="EBEEF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" sz="3800" b="0" i="0" u="none" strike="noStrike" cap="none" smtClean="0">
                <a:solidFill>
                  <a:srgbClr val="EBEEF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ru-RU" sz="3800" b="0" i="0" u="none" strike="noStrike" cap="none" dirty="0" smtClean="0">
                <a:solidFill>
                  <a:srgbClr val="EBEEF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3800" b="0" i="0" u="none" strike="noStrike" cap="none" dirty="0">
                <a:solidFill>
                  <a:srgbClr val="EBEEF1"/>
                </a:solidFill>
                <a:latin typeface="Arial"/>
                <a:ea typeface="Arial"/>
                <a:cs typeface="Arial"/>
                <a:sym typeface="Arial"/>
              </a:rPr>
              <a:t>ПРОГРАМ ДВОХ ДИПЛОМІВ</a:t>
            </a:r>
            <a:endParaRPr sz="3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071087" y="8223961"/>
            <a:ext cx="1853041" cy="1823727"/>
          </a:xfrm>
          <a:prstGeom prst="ellipse">
            <a:avLst/>
          </a:prstGeom>
          <a:noFill/>
          <a:ln w="635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0784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/>
          <p:nvPr/>
        </p:nvSpPr>
        <p:spPr>
          <a:xfrm>
            <a:off x="8247888" y="60960"/>
            <a:ext cx="10040620" cy="10226040"/>
          </a:xfrm>
          <a:custGeom>
            <a:avLst/>
            <a:gdLst/>
            <a:ahLst/>
            <a:cxnLst/>
            <a:rect l="l" t="t" r="r" b="b"/>
            <a:pathLst>
              <a:path w="10040619" h="10226040" extrusionOk="0">
                <a:moveTo>
                  <a:pt x="0" y="10226039"/>
                </a:moveTo>
                <a:lnTo>
                  <a:pt x="10040112" y="10226039"/>
                </a:lnTo>
                <a:lnTo>
                  <a:pt x="10040112" y="0"/>
                </a:lnTo>
                <a:lnTo>
                  <a:pt x="0" y="0"/>
                </a:lnTo>
                <a:lnTo>
                  <a:pt x="0" y="10226039"/>
                </a:lnTo>
                <a:close/>
              </a:path>
            </a:pathLst>
          </a:custGeom>
          <a:solidFill>
            <a:srgbClr val="EBEEF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3"/>
          <p:cNvSpPr/>
          <p:nvPr/>
        </p:nvSpPr>
        <p:spPr>
          <a:xfrm>
            <a:off x="0" y="0"/>
            <a:ext cx="8187055" cy="10287000"/>
          </a:xfrm>
          <a:custGeom>
            <a:avLst/>
            <a:gdLst/>
            <a:ahLst/>
            <a:cxnLst/>
            <a:rect l="l" t="t" r="r" b="b"/>
            <a:pathLst>
              <a:path w="8187055" h="10287000" extrusionOk="0">
                <a:moveTo>
                  <a:pt x="0" y="10287000"/>
                </a:moveTo>
                <a:lnTo>
                  <a:pt x="8186928" y="10287000"/>
                </a:lnTo>
                <a:lnTo>
                  <a:pt x="8186928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EBEEF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1" name="Google Shape;81;p3"/>
          <p:cNvGrpSpPr/>
          <p:nvPr/>
        </p:nvGrpSpPr>
        <p:grpSpPr>
          <a:xfrm>
            <a:off x="8071244" y="-788266"/>
            <a:ext cx="10101580" cy="10287000"/>
            <a:chOff x="8186928" y="0"/>
            <a:chExt cx="10101580" cy="10287000"/>
          </a:xfrm>
        </p:grpSpPr>
        <p:sp>
          <p:nvSpPr>
            <p:cNvPr id="82" name="Google Shape;82;p3"/>
            <p:cNvSpPr/>
            <p:nvPr/>
          </p:nvSpPr>
          <p:spPr>
            <a:xfrm>
              <a:off x="8247888" y="60960"/>
              <a:ext cx="10040620" cy="10226040"/>
            </a:xfrm>
            <a:custGeom>
              <a:avLst/>
              <a:gdLst/>
              <a:ahLst/>
              <a:cxnLst/>
              <a:rect l="l" t="t" r="r" b="b"/>
              <a:pathLst>
                <a:path w="10040619" h="10226040" extrusionOk="0">
                  <a:moveTo>
                    <a:pt x="0" y="10226037"/>
                  </a:moveTo>
                  <a:lnTo>
                    <a:pt x="10040112" y="10226037"/>
                  </a:lnTo>
                  <a:lnTo>
                    <a:pt x="10040112" y="0"/>
                  </a:lnTo>
                  <a:lnTo>
                    <a:pt x="0" y="0"/>
                  </a:lnTo>
                  <a:lnTo>
                    <a:pt x="0" y="10226037"/>
                  </a:lnTo>
                  <a:close/>
                </a:path>
              </a:pathLst>
            </a:custGeom>
            <a:solidFill>
              <a:srgbClr val="3D578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8186928" y="0"/>
              <a:ext cx="10101580" cy="10287000"/>
            </a:xfrm>
            <a:custGeom>
              <a:avLst/>
              <a:gdLst/>
              <a:ahLst/>
              <a:cxnLst/>
              <a:rect l="l" t="t" r="r" b="b"/>
              <a:pathLst>
                <a:path w="10101580" h="10287000" extrusionOk="0">
                  <a:moveTo>
                    <a:pt x="10101072" y="0"/>
                  </a:moveTo>
                  <a:lnTo>
                    <a:pt x="60960" y="0"/>
                  </a:lnTo>
                  <a:lnTo>
                    <a:pt x="0" y="0"/>
                  </a:lnTo>
                  <a:lnTo>
                    <a:pt x="0" y="10287000"/>
                  </a:lnTo>
                  <a:lnTo>
                    <a:pt x="60960" y="10287000"/>
                  </a:lnTo>
                  <a:lnTo>
                    <a:pt x="60960" y="60960"/>
                  </a:lnTo>
                  <a:lnTo>
                    <a:pt x="10101072" y="60960"/>
                  </a:lnTo>
                  <a:lnTo>
                    <a:pt x="10101072" y="0"/>
                  </a:lnTo>
                  <a:close/>
                </a:path>
              </a:pathLst>
            </a:custGeom>
            <a:solidFill>
              <a:srgbClr val="2D414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4" name="Google Shape;8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835778" cy="382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47888" y="313585"/>
            <a:ext cx="1513364" cy="1430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83748" y="2013686"/>
            <a:ext cx="1514745" cy="1430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83747" y="3822826"/>
            <a:ext cx="1514746" cy="1430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83748" y="5495365"/>
            <a:ext cx="1514747" cy="1430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87696" y="108204"/>
            <a:ext cx="2377440" cy="184099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3"/>
          <p:cNvSpPr txBox="1"/>
          <p:nvPr/>
        </p:nvSpPr>
        <p:spPr>
          <a:xfrm>
            <a:off x="178621" y="3147311"/>
            <a:ext cx="7892623" cy="4561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0" algn="l" rtl="0">
              <a:lnSpc>
                <a:spcPct val="111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50"/>
              <a:buFont typeface="Arial"/>
              <a:buNone/>
            </a:pPr>
            <a:r>
              <a:rPr lang="ru-RU" sz="6600" b="0" i="0" u="none" strike="noStrike" cap="none" dirty="0">
                <a:solidFill>
                  <a:srgbClr val="3D578B"/>
                </a:solidFill>
                <a:latin typeface="Arial"/>
                <a:ea typeface="Arial"/>
                <a:cs typeface="Arial"/>
                <a:sym typeface="Arial"/>
              </a:rPr>
              <a:t>НАВЧАЛЬНО-НАУКОВІ ІНСТИТУТИ ТА ФАКУЛЬТЕТ</a:t>
            </a:r>
            <a:endParaRPr sz="6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0"/>
            <a:ext cx="2389631" cy="234391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3"/>
          <p:cNvSpPr txBox="1"/>
          <p:nvPr/>
        </p:nvSpPr>
        <p:spPr>
          <a:xfrm>
            <a:off x="10029416" y="313585"/>
            <a:ext cx="7963475" cy="1243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uk-UA" sz="4000" dirty="0">
                <a:solidFill>
                  <a:srgbClr val="EBEEF1"/>
                </a:solidFill>
              </a:rPr>
              <a:t>ННІ ІНФОРМАЦІЙНИХ ТЕХНОЛОГІЙ</a:t>
            </a:r>
            <a:endParaRPr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"/>
          <p:cNvSpPr txBox="1"/>
          <p:nvPr/>
        </p:nvSpPr>
        <p:spPr>
          <a:xfrm>
            <a:off x="9987398" y="2107163"/>
            <a:ext cx="7820904" cy="1243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>
              <a:buSzPts val="3100"/>
            </a:pPr>
            <a:r>
              <a:rPr lang="uk-UA" sz="4000" dirty="0">
                <a:solidFill>
                  <a:srgbClr val="EBEEF1"/>
                </a:solidFill>
              </a:rPr>
              <a:t>ННІ МЕНЕДЖМЕНТУ І МАРКЕТИНГУ</a:t>
            </a:r>
            <a:endParaRPr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"/>
          <p:cNvSpPr txBox="1"/>
          <p:nvPr/>
        </p:nvSpPr>
        <p:spPr>
          <a:xfrm>
            <a:off x="10029415" y="4224079"/>
            <a:ext cx="7736867" cy="627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>
              <a:buSzPts val="3100"/>
            </a:pPr>
            <a:r>
              <a:rPr lang="uk-UA" sz="4000" dirty="0">
                <a:solidFill>
                  <a:srgbClr val="EBEEF1"/>
                </a:solidFill>
              </a:rPr>
              <a:t>ННІ ЕКОНОМІКИ І ПРАВА</a:t>
            </a:r>
            <a:endParaRPr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"/>
          <p:cNvSpPr txBox="1"/>
          <p:nvPr/>
        </p:nvSpPr>
        <p:spPr>
          <a:xfrm>
            <a:off x="9896191" y="5810384"/>
            <a:ext cx="80967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145" marR="12065" lvl="0">
              <a:spcBef>
                <a:spcPts val="20"/>
              </a:spcBef>
              <a:buClr>
                <a:schemeClr val="dk1"/>
              </a:buClr>
              <a:buSzPts val="3100"/>
            </a:pPr>
            <a:r>
              <a:rPr lang="uk-UA" sz="4000" dirty="0">
                <a:solidFill>
                  <a:srgbClr val="EBEEF1"/>
                </a:solidFill>
              </a:rPr>
              <a:t>ННІ МІЖНАРОДНИХ ВІДНОСИН</a:t>
            </a: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470" y="7306236"/>
            <a:ext cx="1518721" cy="151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Google Shape;95;p3"/>
          <p:cNvSpPr txBox="1"/>
          <p:nvPr/>
        </p:nvSpPr>
        <p:spPr>
          <a:xfrm>
            <a:off x="9962803" y="7403101"/>
            <a:ext cx="8096700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145" marR="12065" lvl="0">
              <a:spcBef>
                <a:spcPts val="20"/>
              </a:spcBef>
              <a:buClr>
                <a:schemeClr val="dk1"/>
              </a:buClr>
              <a:buSzPts val="3100"/>
            </a:pPr>
            <a:r>
              <a:rPr lang="uk-UA" sz="4000" dirty="0">
                <a:solidFill>
                  <a:srgbClr val="EBEEF1"/>
                </a:solidFill>
              </a:rPr>
              <a:t>ФАКУЛЬТЕТ ПІДГОТОВКИ ІНОЗЕМНИХ ГРОМАДЯН</a:t>
            </a: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"/>
          <p:cNvSpPr/>
          <p:nvPr/>
        </p:nvSpPr>
        <p:spPr>
          <a:xfrm>
            <a:off x="0" y="0"/>
            <a:ext cx="18288000" cy="2952115"/>
          </a:xfrm>
          <a:custGeom>
            <a:avLst/>
            <a:gdLst/>
            <a:ahLst/>
            <a:cxnLst/>
            <a:rect l="l" t="t" r="r" b="b"/>
            <a:pathLst>
              <a:path w="18288000" h="2952115" extrusionOk="0">
                <a:moveTo>
                  <a:pt x="0" y="2951988"/>
                </a:moveTo>
                <a:lnTo>
                  <a:pt x="18288000" y="2951988"/>
                </a:lnTo>
                <a:lnTo>
                  <a:pt x="18288000" y="0"/>
                </a:lnTo>
                <a:lnTo>
                  <a:pt x="0" y="0"/>
                </a:lnTo>
                <a:lnTo>
                  <a:pt x="0" y="2951988"/>
                </a:lnTo>
                <a:close/>
              </a:path>
            </a:pathLst>
          </a:custGeom>
          <a:solidFill>
            <a:srgbClr val="3D578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4" name="Google Shape;114;p7"/>
          <p:cNvGrpSpPr/>
          <p:nvPr/>
        </p:nvGrpSpPr>
        <p:grpSpPr>
          <a:xfrm>
            <a:off x="0" y="2951988"/>
            <a:ext cx="18288000" cy="7335519"/>
            <a:chOff x="0" y="2951988"/>
            <a:chExt cx="18288000" cy="7335519"/>
          </a:xfrm>
        </p:grpSpPr>
        <p:sp>
          <p:nvSpPr>
            <p:cNvPr id="115" name="Google Shape;115;p7"/>
            <p:cNvSpPr/>
            <p:nvPr/>
          </p:nvSpPr>
          <p:spPr>
            <a:xfrm>
              <a:off x="0" y="3012948"/>
              <a:ext cx="18288000" cy="7274559"/>
            </a:xfrm>
            <a:custGeom>
              <a:avLst/>
              <a:gdLst/>
              <a:ahLst/>
              <a:cxnLst/>
              <a:rect l="l" t="t" r="r" b="b"/>
              <a:pathLst>
                <a:path w="18288000" h="7274559" extrusionOk="0">
                  <a:moveTo>
                    <a:pt x="0" y="7274048"/>
                  </a:moveTo>
                  <a:lnTo>
                    <a:pt x="18287999" y="7274048"/>
                  </a:lnTo>
                  <a:lnTo>
                    <a:pt x="18287999" y="0"/>
                  </a:lnTo>
                  <a:lnTo>
                    <a:pt x="0" y="0"/>
                  </a:lnTo>
                  <a:lnTo>
                    <a:pt x="0" y="7274048"/>
                  </a:lnTo>
                  <a:close/>
                </a:path>
              </a:pathLst>
            </a:custGeom>
            <a:solidFill>
              <a:srgbClr val="EBEE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0" y="2951988"/>
              <a:ext cx="18288000" cy="60960"/>
            </a:xfrm>
            <a:custGeom>
              <a:avLst/>
              <a:gdLst/>
              <a:ahLst/>
              <a:cxnLst/>
              <a:rect l="l" t="t" r="r" b="b"/>
              <a:pathLst>
                <a:path w="18288000" h="60960" extrusionOk="0">
                  <a:moveTo>
                    <a:pt x="0" y="60959"/>
                  </a:moveTo>
                  <a:lnTo>
                    <a:pt x="0" y="0"/>
                  </a:lnTo>
                  <a:lnTo>
                    <a:pt x="18287999" y="0"/>
                  </a:lnTo>
                  <a:lnTo>
                    <a:pt x="18287999" y="60959"/>
                  </a:lnTo>
                  <a:lnTo>
                    <a:pt x="0" y="60959"/>
                  </a:lnTo>
                  <a:close/>
                </a:path>
              </a:pathLst>
            </a:custGeom>
            <a:solidFill>
              <a:srgbClr val="2D414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7" name="Google Shape;117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908784" y="7420736"/>
              <a:ext cx="3379215" cy="286626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8" name="Google Shape;11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729204" y="475487"/>
            <a:ext cx="2401823" cy="185927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7"/>
          <p:cNvSpPr txBox="1"/>
          <p:nvPr/>
        </p:nvSpPr>
        <p:spPr>
          <a:xfrm>
            <a:off x="410219" y="3165105"/>
            <a:ext cx="11789400" cy="482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4150" rIns="0" bIns="0" anchor="t" anchorCtr="0">
            <a:spAutoFit/>
          </a:bodyPr>
          <a:lstStyle/>
          <a:p>
            <a:pPr marL="407034" marR="0" lvl="0" indent="-3949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F8B"/>
              </a:buClr>
              <a:buSzPts val="2800"/>
              <a:buFont typeface="Arial"/>
              <a:buAutoNum type="arabicPeriod"/>
            </a:pPr>
            <a:r>
              <a:rPr lang="ru-RU" sz="2800" b="0" i="0" u="none" strike="noStrike" cap="none" dirty="0">
                <a:solidFill>
                  <a:srgbClr val="2F4F8B"/>
                </a:solidFill>
                <a:latin typeface="Arial"/>
                <a:ea typeface="Arial"/>
                <a:cs typeface="Arial"/>
                <a:sym typeface="Arial"/>
              </a:rPr>
              <a:t>Велика </a:t>
            </a:r>
            <a:r>
              <a:rPr lang="ru-RU" sz="2800" b="0" i="0" u="none" strike="noStrike" cap="none" dirty="0" err="1">
                <a:solidFill>
                  <a:srgbClr val="2F4F8B"/>
                </a:solidFill>
                <a:latin typeface="Arial"/>
                <a:ea typeface="Arial"/>
                <a:cs typeface="Arial"/>
                <a:sym typeface="Arial"/>
              </a:rPr>
              <a:t>хартія</a:t>
            </a:r>
            <a:r>
              <a:rPr lang="ru-RU" sz="2800" b="0" i="0" u="none" strike="noStrike" cap="none" dirty="0">
                <a:solidFill>
                  <a:srgbClr val="2F4F8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800" b="0" i="0" u="none" strike="noStrike" cap="none" dirty="0" err="1">
                <a:solidFill>
                  <a:srgbClr val="2F4F8B"/>
                </a:solidFill>
                <a:latin typeface="Arial"/>
                <a:ea typeface="Arial"/>
                <a:cs typeface="Arial"/>
                <a:sym typeface="Arial"/>
              </a:rPr>
              <a:t>університетів</a:t>
            </a:r>
            <a:r>
              <a:rPr lang="ru-RU" sz="2800" b="0" i="0" u="none" strike="noStrike" cap="none" dirty="0">
                <a:solidFill>
                  <a:srgbClr val="2F4F8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800" b="0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(OMCU)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7034" lvl="0" indent="-394970">
              <a:spcBef>
                <a:spcPts val="1345"/>
              </a:spcBef>
              <a:buClr>
                <a:srgbClr val="2F4F8B"/>
              </a:buClr>
              <a:buSzPts val="2800"/>
              <a:buFont typeface="Arial"/>
              <a:buAutoNum type="arabicPeriod"/>
            </a:pPr>
            <a:r>
              <a:rPr lang="uk-UA" sz="2800" dirty="0">
                <a:solidFill>
                  <a:srgbClr val="2F4F8B"/>
                </a:solidFill>
              </a:rPr>
              <a:t>Європейська асоціація університетів</a:t>
            </a:r>
            <a:r>
              <a:rPr lang="ru-RU" sz="2800" b="0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(EUA)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7034" lvl="0" indent="-394970">
              <a:spcBef>
                <a:spcPts val="1345"/>
              </a:spcBef>
              <a:buClr>
                <a:srgbClr val="2F4F8B"/>
              </a:buClr>
              <a:buSzPts val="2800"/>
              <a:buFont typeface="Arial"/>
              <a:buAutoNum type="arabicPeriod"/>
            </a:pPr>
            <a:r>
              <a:rPr lang="uk-UA" sz="2800" dirty="0">
                <a:solidFill>
                  <a:srgbClr val="2F4F8B"/>
                </a:solidFill>
              </a:rPr>
              <a:t>Університетська агенція </a:t>
            </a:r>
            <a:r>
              <a:rPr lang="uk-UA" sz="2800" dirty="0" err="1">
                <a:solidFill>
                  <a:srgbClr val="2F4F8B"/>
                </a:solidFill>
              </a:rPr>
              <a:t>Франкофонії</a:t>
            </a:r>
            <a:r>
              <a:rPr lang="uk-UA" sz="2800" dirty="0">
                <a:solidFill>
                  <a:srgbClr val="2F4F8B"/>
                </a:solidFill>
              </a:rPr>
              <a:t> </a:t>
            </a:r>
            <a:r>
              <a:rPr lang="ru-RU" sz="2800" b="0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(AUF)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7034" lvl="0" indent="-394970">
              <a:spcBef>
                <a:spcPts val="1340"/>
              </a:spcBef>
              <a:buClr>
                <a:srgbClr val="2F4F8B"/>
              </a:buClr>
              <a:buSzPts val="2800"/>
              <a:buFont typeface="Arial"/>
              <a:buAutoNum type="arabicPeriod"/>
            </a:pPr>
            <a:r>
              <a:rPr lang="uk-UA" sz="2800" dirty="0">
                <a:solidFill>
                  <a:srgbClr val="2F4F8B"/>
                </a:solidFill>
              </a:rPr>
              <a:t>Програма Балтійського університету </a:t>
            </a:r>
            <a:r>
              <a:rPr lang="ru-RU" sz="2800" b="0" i="0" u="none" strike="noStrike" cap="none" dirty="0">
                <a:solidFill>
                  <a:srgbClr val="2F4F8B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ru-RU" sz="2800" b="0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(BUP)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7033" lvl="0" indent="-394970">
              <a:spcBef>
                <a:spcPts val="1350"/>
              </a:spcBef>
              <a:buClr>
                <a:srgbClr val="2F4F8B"/>
              </a:buClr>
              <a:buSzPts val="2800"/>
              <a:buFont typeface="Arial"/>
              <a:buAutoNum type="arabicPeriod"/>
            </a:pPr>
            <a:r>
              <a:rPr lang="uk-UA" sz="2800" dirty="0">
                <a:solidFill>
                  <a:srgbClr val="2F4F8B"/>
                </a:solidFill>
              </a:rPr>
              <a:t>Організація економічного співробітництва та розвитку</a:t>
            </a:r>
            <a:r>
              <a:rPr lang="ru-RU" sz="2800" b="0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(OECD)</a:t>
            </a:r>
            <a:endParaRPr sz="28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-12700">
              <a:spcBef>
                <a:spcPts val="1350"/>
              </a:spcBef>
              <a:buClr>
                <a:srgbClr val="2F4F8B"/>
              </a:buClr>
              <a:buSzPts val="2800"/>
              <a:buFont typeface="Arial"/>
              <a:buAutoNum type="arabicPeriod"/>
            </a:pPr>
            <a:r>
              <a:rPr lang="ru-RU" sz="2800" dirty="0" err="1">
                <a:solidFill>
                  <a:srgbClr val="2F4F8B"/>
                </a:solidFill>
              </a:rPr>
              <a:t>Міжнародна</a:t>
            </a:r>
            <a:r>
              <a:rPr lang="ru-RU" sz="2800" dirty="0">
                <a:solidFill>
                  <a:srgbClr val="2F4F8B"/>
                </a:solidFill>
              </a:rPr>
              <a:t> </a:t>
            </a:r>
            <a:r>
              <a:rPr lang="ru-RU" sz="2800" dirty="0" err="1">
                <a:solidFill>
                  <a:srgbClr val="2F4F8B"/>
                </a:solidFill>
              </a:rPr>
              <a:t>асоціація</a:t>
            </a:r>
            <a:r>
              <a:rPr lang="ru-RU" sz="2800" dirty="0">
                <a:solidFill>
                  <a:srgbClr val="2F4F8B"/>
                </a:solidFill>
              </a:rPr>
              <a:t> </a:t>
            </a:r>
            <a:r>
              <a:rPr lang="ru-RU" sz="2800" dirty="0" err="1">
                <a:solidFill>
                  <a:srgbClr val="2F4F8B"/>
                </a:solidFill>
              </a:rPr>
              <a:t>шкіл</a:t>
            </a:r>
            <a:r>
              <a:rPr lang="ru-RU" sz="2800" dirty="0">
                <a:solidFill>
                  <a:srgbClr val="2F4F8B"/>
                </a:solidFill>
              </a:rPr>
              <a:t> та </a:t>
            </a:r>
            <a:r>
              <a:rPr lang="ru-RU" sz="2800" dirty="0" err="1">
                <a:solidFill>
                  <a:srgbClr val="2F4F8B"/>
                </a:solidFill>
              </a:rPr>
              <a:t>інститутів</a:t>
            </a:r>
            <a:r>
              <a:rPr lang="ru-RU" sz="2800" dirty="0">
                <a:solidFill>
                  <a:srgbClr val="2F4F8B"/>
                </a:solidFill>
              </a:rPr>
              <a:t> </a:t>
            </a:r>
            <a:r>
              <a:rPr lang="ru-RU" sz="2800" dirty="0" err="1">
                <a:solidFill>
                  <a:srgbClr val="2F4F8B"/>
                </a:solidFill>
              </a:rPr>
              <a:t>адміністрування</a:t>
            </a:r>
            <a:r>
              <a:rPr lang="ru-RU" sz="2800" dirty="0"/>
              <a:t> </a:t>
            </a:r>
            <a:r>
              <a:rPr lang="ru-RU" sz="2800" b="0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(IASIA)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7034" lvl="0" indent="-394970">
              <a:spcBef>
                <a:spcPts val="1345"/>
              </a:spcBef>
              <a:buClr>
                <a:srgbClr val="2F4F8B"/>
              </a:buClr>
              <a:buSzPts val="2800"/>
              <a:buFont typeface="Arial"/>
              <a:buAutoNum type="arabicPeriod"/>
            </a:pPr>
            <a:r>
              <a:rPr lang="ru-RU" sz="2800" dirty="0" err="1">
                <a:solidFill>
                  <a:srgbClr val="2F4F8B"/>
                </a:solidFill>
              </a:rPr>
              <a:t>Асоціація</a:t>
            </a:r>
            <a:r>
              <a:rPr lang="ru-RU" sz="2800" dirty="0">
                <a:solidFill>
                  <a:srgbClr val="2F4F8B"/>
                </a:solidFill>
              </a:rPr>
              <a:t> </a:t>
            </a:r>
            <a:r>
              <a:rPr lang="ru-RU" sz="2800" dirty="0" err="1">
                <a:solidFill>
                  <a:srgbClr val="2F4F8B"/>
                </a:solidFill>
              </a:rPr>
              <a:t>Європейських</a:t>
            </a:r>
            <a:r>
              <a:rPr lang="ru-RU" sz="2800" dirty="0">
                <a:solidFill>
                  <a:srgbClr val="2F4F8B"/>
                </a:solidFill>
              </a:rPr>
              <a:t> </a:t>
            </a:r>
            <a:r>
              <a:rPr lang="ru-RU" sz="2800" dirty="0" err="1">
                <a:solidFill>
                  <a:srgbClr val="2F4F8B"/>
                </a:solidFill>
              </a:rPr>
              <a:t>прикордонних</a:t>
            </a:r>
            <a:r>
              <a:rPr lang="ru-RU" sz="2800" dirty="0">
                <a:solidFill>
                  <a:srgbClr val="2F4F8B"/>
                </a:solidFill>
              </a:rPr>
              <a:t> </a:t>
            </a:r>
            <a:r>
              <a:rPr lang="ru-RU" sz="2800" dirty="0" err="1">
                <a:solidFill>
                  <a:srgbClr val="2F4F8B"/>
                </a:solidFill>
              </a:rPr>
              <a:t>регіонів</a:t>
            </a:r>
            <a:r>
              <a:rPr lang="ru-RU" sz="2800" dirty="0">
                <a:solidFill>
                  <a:srgbClr val="2F4F8B"/>
                </a:solidFill>
              </a:rPr>
              <a:t> </a:t>
            </a:r>
            <a:r>
              <a:rPr lang="ru-RU" sz="2800" b="0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(AEBR)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7034" lvl="0" indent="-394970">
              <a:spcBef>
                <a:spcPts val="1345"/>
              </a:spcBef>
              <a:buClr>
                <a:srgbClr val="2F4F8B"/>
              </a:buClr>
              <a:buSzPts val="2800"/>
              <a:buFont typeface="Arial"/>
              <a:buAutoNum type="arabicPeriod"/>
            </a:pPr>
            <a:r>
              <a:rPr lang="ru-RU" sz="2800" dirty="0" err="1">
                <a:solidFill>
                  <a:srgbClr val="2F4F8B"/>
                </a:solidFill>
              </a:rPr>
              <a:t>Європейський</a:t>
            </a:r>
            <a:r>
              <a:rPr lang="ru-RU" sz="2800" dirty="0">
                <a:solidFill>
                  <a:srgbClr val="2F4F8B"/>
                </a:solidFill>
              </a:rPr>
              <a:t> </a:t>
            </a:r>
            <a:r>
              <a:rPr lang="ru-RU" sz="2800" dirty="0" err="1">
                <a:solidFill>
                  <a:srgbClr val="2F4F8B"/>
                </a:solidFill>
              </a:rPr>
              <a:t>дослідний</a:t>
            </a:r>
            <a:r>
              <a:rPr lang="ru-RU" sz="2800" dirty="0">
                <a:solidFill>
                  <a:srgbClr val="2F4F8B"/>
                </a:solidFill>
              </a:rPr>
              <a:t> центр з </a:t>
            </a:r>
            <a:r>
              <a:rPr lang="ru-RU" sz="2800" dirty="0" err="1">
                <a:solidFill>
                  <a:srgbClr val="2F4F8B"/>
                </a:solidFill>
              </a:rPr>
              <a:t>інформаційних</a:t>
            </a:r>
            <a:r>
              <a:rPr lang="ru-RU" sz="2800" dirty="0">
                <a:solidFill>
                  <a:srgbClr val="2F4F8B"/>
                </a:solidFill>
              </a:rPr>
              <a:t> систем </a:t>
            </a:r>
            <a:r>
              <a:rPr lang="ru-RU" sz="2800" dirty="0">
                <a:solidFill>
                  <a:srgbClr val="0000FF"/>
                </a:solidFill>
              </a:rPr>
              <a:t>(ERCIS)</a:t>
            </a:r>
            <a:endParaRPr sz="2800" dirty="0">
              <a:solidFill>
                <a:srgbClr val="0000FF"/>
              </a:solidFill>
            </a:endParaRPr>
          </a:p>
        </p:txBody>
      </p:sp>
      <p:grpSp>
        <p:nvGrpSpPr>
          <p:cNvPr id="120" name="Google Shape;120;p7"/>
          <p:cNvGrpSpPr/>
          <p:nvPr/>
        </p:nvGrpSpPr>
        <p:grpSpPr>
          <a:xfrm>
            <a:off x="8537447" y="3262884"/>
            <a:ext cx="6451092" cy="2185415"/>
            <a:chOff x="8537447" y="3262884"/>
            <a:chExt cx="6451092" cy="2185415"/>
          </a:xfrm>
        </p:grpSpPr>
        <p:pic>
          <p:nvPicPr>
            <p:cNvPr id="121" name="Google Shape;121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537447" y="3262884"/>
              <a:ext cx="4177284" cy="18592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2199619" y="3777996"/>
              <a:ext cx="2788920" cy="167030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3" name="Google Shape;123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277843" y="7156704"/>
            <a:ext cx="2010155" cy="1150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176996" y="5448300"/>
            <a:ext cx="1889760" cy="1260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118080" y="3642359"/>
            <a:ext cx="3169919" cy="11003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6" name="Google Shape;126;p7"/>
          <p:cNvGrpSpPr/>
          <p:nvPr/>
        </p:nvGrpSpPr>
        <p:grpSpPr>
          <a:xfrm>
            <a:off x="12105131" y="7074407"/>
            <a:ext cx="3240024" cy="3212590"/>
            <a:chOff x="12105131" y="7074407"/>
            <a:chExt cx="3240024" cy="3212590"/>
          </a:xfrm>
        </p:grpSpPr>
        <p:pic>
          <p:nvPicPr>
            <p:cNvPr id="127" name="Google Shape;127;p7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2105131" y="7074407"/>
              <a:ext cx="2225039" cy="1339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7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3178027" y="8414003"/>
              <a:ext cx="2167128" cy="18729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9" name="Google Shape;129;p7"/>
          <p:cNvSpPr txBox="1">
            <a:spLocks noGrp="1"/>
          </p:cNvSpPr>
          <p:nvPr>
            <p:ph type="title"/>
          </p:nvPr>
        </p:nvSpPr>
        <p:spPr>
          <a:xfrm>
            <a:off x="806824" y="477078"/>
            <a:ext cx="14181715" cy="185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3844290" marR="5080" lvl="0" indent="-3832225" algn="ctr">
              <a:lnSpc>
                <a:spcPct val="111000"/>
              </a:lnSpc>
            </a:pPr>
            <a:r>
              <a:rPr lang="uk-UA" sz="5400" dirty="0">
                <a:solidFill>
                  <a:schemeClr val="bg1"/>
                </a:solidFill>
              </a:rPr>
              <a:t>Представництво ХНЕУ ім. С. Кузнеця в міжнародних асоціаціях</a:t>
            </a:r>
            <a:endParaRPr sz="5400" dirty="0">
              <a:solidFill>
                <a:schemeClr val="bg1"/>
              </a:solidFill>
              <a:sym typeface="Arial"/>
            </a:endParaRPr>
          </a:p>
        </p:txBody>
      </p:sp>
      <p:pic>
        <p:nvPicPr>
          <p:cNvPr id="130" name="Google Shape;130;p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4100047" y="5605271"/>
            <a:ext cx="1456944" cy="1313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3D578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6" name="Google Shape;136;p8"/>
          <p:cNvGrpSpPr/>
          <p:nvPr/>
        </p:nvGrpSpPr>
        <p:grpSpPr>
          <a:xfrm>
            <a:off x="10214" y="2982467"/>
            <a:ext cx="18288007" cy="7335520"/>
            <a:chOff x="0" y="2951987"/>
            <a:chExt cx="18288007" cy="7335520"/>
          </a:xfrm>
        </p:grpSpPr>
        <p:sp>
          <p:nvSpPr>
            <p:cNvPr id="137" name="Google Shape;137;p8"/>
            <p:cNvSpPr/>
            <p:nvPr/>
          </p:nvSpPr>
          <p:spPr>
            <a:xfrm>
              <a:off x="60967" y="3012948"/>
              <a:ext cx="18227040" cy="7274559"/>
            </a:xfrm>
            <a:custGeom>
              <a:avLst/>
              <a:gdLst/>
              <a:ahLst/>
              <a:cxnLst/>
              <a:rect l="l" t="t" r="r" b="b"/>
              <a:pathLst>
                <a:path w="18227040" h="7274559" extrusionOk="0">
                  <a:moveTo>
                    <a:pt x="0" y="7274048"/>
                  </a:moveTo>
                  <a:lnTo>
                    <a:pt x="18227032" y="7274048"/>
                  </a:lnTo>
                  <a:lnTo>
                    <a:pt x="18227032" y="0"/>
                  </a:lnTo>
                  <a:lnTo>
                    <a:pt x="0" y="0"/>
                  </a:lnTo>
                  <a:lnTo>
                    <a:pt x="0" y="7274048"/>
                  </a:lnTo>
                  <a:close/>
                </a:path>
              </a:pathLst>
            </a:custGeom>
            <a:solidFill>
              <a:srgbClr val="EBEE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0" y="2951987"/>
              <a:ext cx="18288000" cy="7335520"/>
            </a:xfrm>
            <a:custGeom>
              <a:avLst/>
              <a:gdLst/>
              <a:ahLst/>
              <a:cxnLst/>
              <a:rect l="l" t="t" r="r" b="b"/>
              <a:pathLst>
                <a:path w="18288000" h="7335520" extrusionOk="0">
                  <a:moveTo>
                    <a:pt x="18288000" y="0"/>
                  </a:moveTo>
                  <a:lnTo>
                    <a:pt x="60960" y="0"/>
                  </a:lnTo>
                  <a:lnTo>
                    <a:pt x="0" y="0"/>
                  </a:lnTo>
                  <a:lnTo>
                    <a:pt x="0" y="7335012"/>
                  </a:lnTo>
                  <a:lnTo>
                    <a:pt x="60960" y="7335012"/>
                  </a:lnTo>
                  <a:lnTo>
                    <a:pt x="60960" y="60960"/>
                  </a:lnTo>
                  <a:lnTo>
                    <a:pt x="18288000" y="6096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2D414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9" name="Google Shape;139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908784" y="7420736"/>
              <a:ext cx="3379215" cy="286626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0" name="Google Shape;14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022067" y="281940"/>
            <a:ext cx="2827019" cy="2188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326406" y="6416358"/>
            <a:ext cx="2695661" cy="535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58960" y="3002970"/>
            <a:ext cx="3691128" cy="1709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000059" y="4618410"/>
            <a:ext cx="2122932" cy="1633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286779" y="4712897"/>
            <a:ext cx="3241548" cy="153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167359" y="7293628"/>
            <a:ext cx="1854708" cy="14828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6" name="Google Shape;146;p8"/>
          <p:cNvGrpSpPr/>
          <p:nvPr/>
        </p:nvGrpSpPr>
        <p:grpSpPr>
          <a:xfrm>
            <a:off x="13893740" y="3083580"/>
            <a:ext cx="4296156" cy="4951474"/>
            <a:chOff x="13537691" y="3241548"/>
            <a:chExt cx="4296156" cy="4951474"/>
          </a:xfrm>
        </p:grpSpPr>
        <p:pic>
          <p:nvPicPr>
            <p:cNvPr id="147" name="Google Shape;147;p8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5343631" y="6617207"/>
              <a:ext cx="2490215" cy="15758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8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3537691" y="5143500"/>
              <a:ext cx="2022348" cy="15026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8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5022067" y="3241548"/>
              <a:ext cx="2811780" cy="19019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8"/>
          <p:cNvSpPr txBox="1"/>
          <p:nvPr/>
        </p:nvSpPr>
        <p:spPr>
          <a:xfrm>
            <a:off x="112746" y="3083580"/>
            <a:ext cx="8510144" cy="7014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100" rIns="0" bIns="0" anchor="t" anchorCtr="0">
            <a:spAutoFit/>
          </a:bodyPr>
          <a:lstStyle/>
          <a:p>
            <a:pPr marL="469265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F8B"/>
              </a:buClr>
              <a:buSzPts val="2500"/>
              <a:buFont typeface="+mj-lt"/>
              <a:buAutoNum type="arabicPeriod"/>
            </a:pPr>
            <a:r>
              <a:rPr lang="ru-RU" sz="2500" b="0" i="0" u="none" strike="noStrike" cap="none" dirty="0" err="1">
                <a:solidFill>
                  <a:srgbClr val="2F4F8B"/>
                </a:solidFill>
                <a:latin typeface="Arial"/>
                <a:ea typeface="Arial"/>
                <a:cs typeface="Arial"/>
                <a:sym typeface="Arial"/>
              </a:rPr>
              <a:t>Австрійський</a:t>
            </a:r>
            <a:r>
              <a:rPr lang="ru-RU" sz="2500" b="0" i="0" u="none" strike="noStrike" cap="none" dirty="0">
                <a:solidFill>
                  <a:srgbClr val="2F4F8B"/>
                </a:solidFill>
                <a:latin typeface="Arial"/>
                <a:ea typeface="Arial"/>
                <a:cs typeface="Arial"/>
                <a:sym typeface="Arial"/>
              </a:rPr>
              <a:t> центр</a:t>
            </a:r>
            <a:endParaRPr sz="25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9265" lvl="0" indent="-457200">
              <a:spcBef>
                <a:spcPts val="1200"/>
              </a:spcBef>
              <a:buClr>
                <a:srgbClr val="2F4F8B"/>
              </a:buClr>
              <a:buSzPts val="2500"/>
              <a:buFont typeface="+mj-lt"/>
              <a:buAutoNum type="arabicPeriod"/>
            </a:pPr>
            <a:r>
              <a:rPr lang="ru-RU" sz="2500" dirty="0" err="1">
                <a:solidFill>
                  <a:srgbClr val="2F4F8B"/>
                </a:solidFill>
              </a:rPr>
              <a:t>Французький</a:t>
            </a:r>
            <a:r>
              <a:rPr lang="ru-RU" sz="2500" dirty="0">
                <a:solidFill>
                  <a:srgbClr val="2F4F8B"/>
                </a:solidFill>
              </a:rPr>
              <a:t> клуб</a:t>
            </a:r>
          </a:p>
          <a:p>
            <a:pPr marL="469265" lvl="0" indent="-457200">
              <a:spcBef>
                <a:spcPts val="1200"/>
              </a:spcBef>
              <a:buClr>
                <a:srgbClr val="2F4F8B"/>
              </a:buClr>
              <a:buSzPts val="2500"/>
              <a:buFont typeface="+mj-lt"/>
              <a:buAutoNum type="arabicPeriod"/>
            </a:pPr>
            <a:r>
              <a:rPr lang="ru-RU" sz="2500" dirty="0">
                <a:solidFill>
                  <a:srgbClr val="2F4F8B"/>
                </a:solidFill>
              </a:rPr>
              <a:t>Центр </a:t>
            </a:r>
            <a:r>
              <a:rPr lang="ru-RU" sz="2500" dirty="0" err="1">
                <a:solidFill>
                  <a:srgbClr val="2F4F8B"/>
                </a:solidFill>
              </a:rPr>
              <a:t>українсько-польських</a:t>
            </a:r>
            <a:r>
              <a:rPr lang="ru-RU" sz="2500" dirty="0">
                <a:solidFill>
                  <a:srgbClr val="2F4F8B"/>
                </a:solidFill>
              </a:rPr>
              <a:t> </a:t>
            </a:r>
            <a:r>
              <a:rPr lang="ru-RU" sz="2500" dirty="0" err="1">
                <a:solidFill>
                  <a:srgbClr val="2F4F8B"/>
                </a:solidFill>
              </a:rPr>
              <a:t>академічних</a:t>
            </a:r>
            <a:r>
              <a:rPr lang="ru-RU" sz="2500" dirty="0">
                <a:solidFill>
                  <a:srgbClr val="2F4F8B"/>
                </a:solidFill>
              </a:rPr>
              <a:t> </a:t>
            </a:r>
            <a:r>
              <a:rPr lang="ru-RU" sz="2500" dirty="0" err="1">
                <a:solidFill>
                  <a:srgbClr val="2F4F8B"/>
                </a:solidFill>
              </a:rPr>
              <a:t>обмінів</a:t>
            </a:r>
            <a:endParaRPr lang="ru-RU" sz="2500" dirty="0">
              <a:solidFill>
                <a:srgbClr val="2F4F8B"/>
              </a:solidFill>
            </a:endParaRPr>
          </a:p>
          <a:p>
            <a:pPr marL="469265" lvl="0" indent="-457200">
              <a:spcBef>
                <a:spcPts val="1200"/>
              </a:spcBef>
              <a:buClr>
                <a:srgbClr val="2F4F8B"/>
              </a:buClr>
              <a:buSzPts val="2500"/>
              <a:buFont typeface="+mj-lt"/>
              <a:buAutoNum type="arabicPeriod"/>
            </a:pPr>
            <a:r>
              <a:rPr lang="ru-RU" sz="2500" dirty="0">
                <a:solidFill>
                  <a:srgbClr val="2F4F8B"/>
                </a:solidFill>
              </a:rPr>
              <a:t>Центр </a:t>
            </a:r>
            <a:r>
              <a:rPr lang="ru-RU" sz="2500" dirty="0" err="1">
                <a:solidFill>
                  <a:srgbClr val="2F4F8B"/>
                </a:solidFill>
              </a:rPr>
              <a:t>вивчення</a:t>
            </a:r>
            <a:r>
              <a:rPr lang="ru-RU" sz="2500" dirty="0">
                <a:solidFill>
                  <a:srgbClr val="2F4F8B"/>
                </a:solidFill>
              </a:rPr>
              <a:t> </a:t>
            </a:r>
            <a:r>
              <a:rPr lang="ru-RU" sz="2500" dirty="0" err="1">
                <a:solidFill>
                  <a:srgbClr val="2F4F8B"/>
                </a:solidFill>
              </a:rPr>
              <a:t>арабської</a:t>
            </a:r>
            <a:r>
              <a:rPr lang="ru-RU" sz="2500" dirty="0">
                <a:solidFill>
                  <a:srgbClr val="2F4F8B"/>
                </a:solidFill>
              </a:rPr>
              <a:t> </a:t>
            </a:r>
            <a:r>
              <a:rPr lang="ru-RU" sz="2500" dirty="0" err="1">
                <a:solidFill>
                  <a:srgbClr val="2F4F8B"/>
                </a:solidFill>
              </a:rPr>
              <a:t>мови</a:t>
            </a:r>
            <a:endParaRPr lang="ru-RU" sz="2500" dirty="0">
              <a:solidFill>
                <a:srgbClr val="2F4F8B"/>
              </a:solidFill>
            </a:endParaRPr>
          </a:p>
          <a:p>
            <a:pPr marL="469265" lvl="0" indent="-457200">
              <a:spcBef>
                <a:spcPts val="1200"/>
              </a:spcBef>
              <a:buClr>
                <a:srgbClr val="2F4F8B"/>
              </a:buClr>
              <a:buSzPts val="2500"/>
              <a:buFont typeface="+mj-lt"/>
              <a:buAutoNum type="arabicPeriod"/>
            </a:pPr>
            <a:r>
              <a:rPr lang="ru-RU" sz="2500" dirty="0">
                <a:solidFill>
                  <a:srgbClr val="2F4F8B"/>
                </a:solidFill>
              </a:rPr>
              <a:t>Центр </a:t>
            </a:r>
            <a:r>
              <a:rPr lang="ru-RU" sz="2500" dirty="0" err="1">
                <a:solidFill>
                  <a:srgbClr val="2F4F8B"/>
                </a:solidFill>
              </a:rPr>
              <a:t>ун</a:t>
            </a:r>
            <a:r>
              <a:rPr lang="en-US" sz="2500" dirty="0">
                <a:solidFill>
                  <a:srgbClr val="2F4F8B"/>
                </a:solidFill>
              </a:rPr>
              <a:t>i</a:t>
            </a:r>
            <a:r>
              <a:rPr lang="ru-RU" sz="2500" dirty="0" err="1">
                <a:solidFill>
                  <a:srgbClr val="2F4F8B"/>
                </a:solidFill>
              </a:rPr>
              <a:t>верситетсько</a:t>
            </a:r>
            <a:r>
              <a:rPr lang="en-US" sz="2500" dirty="0">
                <a:solidFill>
                  <a:srgbClr val="2F4F8B"/>
                </a:solidFill>
              </a:rPr>
              <a:t>ï </a:t>
            </a:r>
            <a:r>
              <a:rPr lang="ru-RU" sz="2500" dirty="0" err="1">
                <a:solidFill>
                  <a:srgbClr val="2F4F8B"/>
                </a:solidFill>
              </a:rPr>
              <a:t>усп</a:t>
            </a:r>
            <a:r>
              <a:rPr lang="en-US" sz="2500" dirty="0">
                <a:solidFill>
                  <a:srgbClr val="2F4F8B"/>
                </a:solidFill>
              </a:rPr>
              <a:t>i</a:t>
            </a:r>
            <a:r>
              <a:rPr lang="ru-RU" sz="2500" dirty="0" err="1">
                <a:solidFill>
                  <a:srgbClr val="2F4F8B"/>
                </a:solidFill>
              </a:rPr>
              <a:t>шност</a:t>
            </a:r>
            <a:r>
              <a:rPr lang="en-US" sz="2500" dirty="0">
                <a:solidFill>
                  <a:srgbClr val="2F4F8B"/>
                </a:solidFill>
              </a:rPr>
              <a:t>i</a:t>
            </a:r>
            <a:endParaRPr lang="uk-UA" sz="2500" dirty="0">
              <a:solidFill>
                <a:srgbClr val="2F4F8B"/>
              </a:solidFill>
            </a:endParaRPr>
          </a:p>
          <a:p>
            <a:pPr marL="469265" lvl="0" indent="-457200">
              <a:spcBef>
                <a:spcPts val="1200"/>
              </a:spcBef>
              <a:buClr>
                <a:srgbClr val="2F4F8B"/>
              </a:buClr>
              <a:buSzPts val="2500"/>
              <a:buFont typeface="+mj-lt"/>
              <a:buAutoNum type="arabicPeriod"/>
            </a:pPr>
            <a:r>
              <a:rPr lang="ru-RU" sz="2500" dirty="0" err="1">
                <a:solidFill>
                  <a:srgbClr val="2F4F8B"/>
                </a:solidFill>
              </a:rPr>
              <a:t>Україно-марокканський</a:t>
            </a:r>
            <a:r>
              <a:rPr lang="ru-RU" sz="2500" dirty="0">
                <a:solidFill>
                  <a:srgbClr val="2F4F8B"/>
                </a:solidFill>
              </a:rPr>
              <a:t> центр</a:t>
            </a:r>
          </a:p>
          <a:p>
            <a:pPr marL="469265" lvl="0" indent="-457200">
              <a:spcBef>
                <a:spcPts val="1200"/>
              </a:spcBef>
              <a:buClr>
                <a:srgbClr val="2F4F8B"/>
              </a:buClr>
              <a:buSzPts val="2500"/>
              <a:buFont typeface="+mj-lt"/>
              <a:buAutoNum type="arabicPeriod"/>
            </a:pPr>
            <a:r>
              <a:rPr lang="ru-RU" sz="2500" dirty="0" err="1">
                <a:solidFill>
                  <a:srgbClr val="2F4F8B"/>
                </a:solidFill>
              </a:rPr>
              <a:t>Українсько-болгарський</a:t>
            </a:r>
            <a:r>
              <a:rPr lang="ru-RU" sz="2500" dirty="0">
                <a:solidFill>
                  <a:srgbClr val="2F4F8B"/>
                </a:solidFill>
              </a:rPr>
              <a:t> центр</a:t>
            </a:r>
          </a:p>
          <a:p>
            <a:pPr marL="469265" lvl="0" indent="-457200">
              <a:spcBef>
                <a:spcPts val="1200"/>
              </a:spcBef>
              <a:buClr>
                <a:srgbClr val="2F4F8B"/>
              </a:buClr>
              <a:buSzPts val="2500"/>
              <a:buFont typeface="+mj-lt"/>
              <a:buAutoNum type="arabicPeriod"/>
            </a:pPr>
            <a:r>
              <a:rPr lang="ru-RU" sz="2500" dirty="0" err="1">
                <a:solidFill>
                  <a:srgbClr val="2F4F8B"/>
                </a:solidFill>
              </a:rPr>
              <a:t>Інформаційний</a:t>
            </a:r>
            <a:r>
              <a:rPr lang="ru-RU" sz="2500" dirty="0">
                <a:solidFill>
                  <a:srgbClr val="2F4F8B"/>
                </a:solidFill>
              </a:rPr>
              <a:t> центр </a:t>
            </a:r>
            <a:r>
              <a:rPr lang="ru-RU" sz="2500" dirty="0" err="1">
                <a:solidFill>
                  <a:srgbClr val="2F4F8B"/>
                </a:solidFill>
              </a:rPr>
              <a:t>Європейського</a:t>
            </a:r>
            <a:r>
              <a:rPr lang="ru-RU" sz="2500" dirty="0">
                <a:solidFill>
                  <a:srgbClr val="2F4F8B"/>
                </a:solidFill>
              </a:rPr>
              <a:t> Союзу</a:t>
            </a:r>
            <a:endParaRPr lang="" sz="2500" dirty="0">
              <a:solidFill>
                <a:srgbClr val="2F4F8B"/>
              </a:solidFill>
            </a:endParaRPr>
          </a:p>
          <a:p>
            <a:pPr marL="469265" lvl="0" indent="-457200">
              <a:spcBef>
                <a:spcPts val="1200"/>
              </a:spcBef>
              <a:buClr>
                <a:srgbClr val="2F4F8B"/>
              </a:buClr>
              <a:buSzPts val="2500"/>
              <a:buFont typeface="+mj-lt"/>
              <a:buAutoNum type="arabicPeriod"/>
            </a:pPr>
            <a:r>
              <a:rPr lang="ru-RU" sz="2500" dirty="0">
                <a:solidFill>
                  <a:srgbClr val="2F4F8B"/>
                </a:solidFill>
              </a:rPr>
              <a:t>Центр </a:t>
            </a:r>
            <a:r>
              <a:rPr lang="ru-RU" sz="2500" dirty="0" err="1">
                <a:solidFill>
                  <a:srgbClr val="2F4F8B"/>
                </a:solidFill>
              </a:rPr>
              <a:t>інноваційних</a:t>
            </a:r>
            <a:r>
              <a:rPr lang="ru-RU" sz="2500" dirty="0">
                <a:solidFill>
                  <a:srgbClr val="2F4F8B"/>
                </a:solidFill>
              </a:rPr>
              <a:t> </a:t>
            </a:r>
            <a:r>
              <a:rPr lang="ru-RU" sz="2500" dirty="0" err="1">
                <a:solidFill>
                  <a:srgbClr val="2F4F8B"/>
                </a:solidFill>
              </a:rPr>
              <a:t>знань</a:t>
            </a:r>
            <a:r>
              <a:rPr lang="ru-RU" sz="2500" dirty="0">
                <a:solidFill>
                  <a:srgbClr val="2F4F8B"/>
                </a:solidFill>
              </a:rPr>
              <a:t> </a:t>
            </a:r>
            <a:r>
              <a:rPr lang="ru-RU" sz="2500" dirty="0" err="1">
                <a:solidFill>
                  <a:srgbClr val="2F4F8B"/>
                </a:solidFill>
              </a:rPr>
              <a:t>Світового</a:t>
            </a:r>
            <a:r>
              <a:rPr lang="ru-RU" sz="2500" dirty="0">
                <a:solidFill>
                  <a:srgbClr val="2F4F8B"/>
                </a:solidFill>
              </a:rPr>
              <a:t> банку</a:t>
            </a:r>
            <a:endParaRPr lang="" sz="2500" dirty="0">
              <a:solidFill>
                <a:srgbClr val="2F4F8B"/>
              </a:solidFill>
            </a:endParaRPr>
          </a:p>
          <a:p>
            <a:pPr marL="469265" lvl="0" indent="-457200">
              <a:spcBef>
                <a:spcPts val="1200"/>
              </a:spcBef>
              <a:buClr>
                <a:srgbClr val="2F4F8B"/>
              </a:buClr>
              <a:buSzPts val="2500"/>
              <a:buFont typeface="+mj-lt"/>
              <a:buAutoNum type="arabicPeriod"/>
            </a:pPr>
            <a:r>
              <a:rPr lang="ru-RU" sz="2500" dirty="0" err="1">
                <a:solidFill>
                  <a:srgbClr val="2F4F8B"/>
                </a:solidFill>
              </a:rPr>
              <a:t>Інформаційний</a:t>
            </a:r>
            <a:r>
              <a:rPr lang="ru-RU" sz="2500" dirty="0">
                <a:solidFill>
                  <a:srgbClr val="2F4F8B"/>
                </a:solidFill>
              </a:rPr>
              <a:t> центр АЄПР</a:t>
            </a:r>
          </a:p>
          <a:p>
            <a:pPr marL="469265" lvl="0" indent="-457200">
              <a:spcBef>
                <a:spcPts val="1200"/>
              </a:spcBef>
              <a:buClr>
                <a:srgbClr val="2F4F8B"/>
              </a:buClr>
              <a:buSzPts val="2500"/>
              <a:buFont typeface="+mj-lt"/>
              <a:buAutoNum type="arabicPeriod"/>
            </a:pPr>
            <a:r>
              <a:rPr lang="en-US" sz="2500" dirty="0">
                <a:solidFill>
                  <a:srgbClr val="2F4F8B"/>
                </a:solidFill>
              </a:rPr>
              <a:t>Stem </a:t>
            </a:r>
            <a:r>
              <a:rPr lang="uk-UA" sz="2500" dirty="0">
                <a:solidFill>
                  <a:srgbClr val="2F4F8B"/>
                </a:solidFill>
              </a:rPr>
              <a:t>лабораторія</a:t>
            </a:r>
          </a:p>
          <a:p>
            <a:pPr marL="469265" lvl="0" indent="-457200">
              <a:spcBef>
                <a:spcPts val="1200"/>
              </a:spcBef>
              <a:buClr>
                <a:srgbClr val="2F4F8B"/>
              </a:buClr>
              <a:buSzPts val="2500"/>
              <a:buFont typeface="+mj-lt"/>
              <a:buAutoNum type="arabicPeriod"/>
            </a:pPr>
            <a:r>
              <a:rPr lang="uk-UA" sz="2500" b="0" i="0" u="none" strike="noStrike" cap="none" dirty="0">
                <a:solidFill>
                  <a:srgbClr val="2F4F8B"/>
                </a:solidFill>
                <a:latin typeface="Arial"/>
                <a:ea typeface="Arial"/>
                <a:cs typeface="Arial"/>
                <a:sym typeface="Arial"/>
              </a:rPr>
              <a:t>Лабораторія </a:t>
            </a:r>
            <a:r>
              <a:rPr lang="en-US" sz="2500" b="0" i="0" u="none" strike="noStrike" cap="none" dirty="0" err="1">
                <a:solidFill>
                  <a:srgbClr val="2F4F8B"/>
                </a:solidFill>
                <a:latin typeface="Arial"/>
                <a:ea typeface="Arial"/>
                <a:cs typeface="Arial"/>
                <a:sym typeface="Arial"/>
              </a:rPr>
              <a:t>MarkTech</a:t>
            </a:r>
            <a:endParaRPr lang="en-US" sz="2500" b="0" i="0" u="none" strike="noStrike" cap="none" dirty="0">
              <a:solidFill>
                <a:srgbClr val="2F4F8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9265" lvl="0" indent="-457200">
              <a:spcBef>
                <a:spcPts val="1200"/>
              </a:spcBef>
              <a:buClr>
                <a:srgbClr val="2F4F8B"/>
              </a:buClr>
              <a:buSzPts val="2500"/>
              <a:buFont typeface="+mj-lt"/>
              <a:buAutoNum type="arabicPeriod"/>
            </a:pPr>
            <a:r>
              <a:rPr lang="en-US" sz="2500" dirty="0">
                <a:solidFill>
                  <a:srgbClr val="2F4F8B"/>
                </a:solidFill>
              </a:rPr>
              <a:t>Fab Lab</a:t>
            </a:r>
            <a:endParaRPr sz="25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8"/>
          <p:cNvSpPr txBox="1">
            <a:spLocks noGrp="1"/>
          </p:cNvSpPr>
          <p:nvPr>
            <p:ph type="title"/>
          </p:nvPr>
        </p:nvSpPr>
        <p:spPr>
          <a:xfrm>
            <a:off x="681318" y="215153"/>
            <a:ext cx="13967011" cy="185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r>
              <a:rPr lang="ru-RU" sz="6000" b="0" dirty="0" err="1">
                <a:solidFill>
                  <a:schemeClr val="bg1"/>
                </a:solidFill>
              </a:rPr>
              <a:t>Центри</a:t>
            </a:r>
            <a:r>
              <a:rPr lang="ru-RU" sz="6000" b="0" dirty="0">
                <a:solidFill>
                  <a:schemeClr val="bg1"/>
                </a:solidFill>
              </a:rPr>
              <a:t> </a:t>
            </a:r>
            <a:r>
              <a:rPr lang="ru-RU" sz="6000" b="0" dirty="0" err="1">
                <a:solidFill>
                  <a:schemeClr val="bg1"/>
                </a:solidFill>
              </a:rPr>
              <a:t>міжнародного</a:t>
            </a:r>
            <a:r>
              <a:rPr lang="ru-RU" sz="6000" b="0" dirty="0">
                <a:solidFill>
                  <a:schemeClr val="bg1"/>
                </a:solidFill>
              </a:rPr>
              <a:t> </a:t>
            </a:r>
            <a:r>
              <a:rPr lang="ru-RU" sz="6000" b="0" dirty="0" err="1">
                <a:solidFill>
                  <a:schemeClr val="bg1"/>
                </a:solidFill>
              </a:rPr>
              <a:t>співробітництва</a:t>
            </a:r>
            <a:r>
              <a:rPr lang="ru-RU" sz="6000" b="0" dirty="0">
                <a:solidFill>
                  <a:schemeClr val="bg1"/>
                </a:solidFill>
              </a:rPr>
              <a:t> ХНЕУ </a:t>
            </a:r>
            <a:r>
              <a:rPr lang="ru-RU" sz="6000" b="0" dirty="0" err="1">
                <a:solidFill>
                  <a:schemeClr val="bg1"/>
                </a:solidFill>
              </a:rPr>
              <a:t>ім</a:t>
            </a:r>
            <a:r>
              <a:rPr lang="ru-RU" sz="6000" b="0" dirty="0">
                <a:solidFill>
                  <a:schemeClr val="bg1"/>
                </a:solidFill>
              </a:rPr>
              <a:t>. С. КУЗНЕЦЯ</a:t>
            </a:r>
          </a:p>
        </p:txBody>
      </p:sp>
    </p:spTree>
    <p:extLst>
      <p:ext uri="{BB962C8B-B14F-4D97-AF65-F5344CB8AC3E}">
        <p14:creationId xmlns:p14="http://schemas.microsoft.com/office/powerpoint/2010/main" val="2949773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"/>
          <p:cNvSpPr/>
          <p:nvPr/>
        </p:nvSpPr>
        <p:spPr>
          <a:xfrm>
            <a:off x="0" y="0"/>
            <a:ext cx="18288000" cy="2952115"/>
          </a:xfrm>
          <a:custGeom>
            <a:avLst/>
            <a:gdLst/>
            <a:ahLst/>
            <a:cxnLst/>
            <a:rect l="l" t="t" r="r" b="b"/>
            <a:pathLst>
              <a:path w="18288000" h="2952115" extrusionOk="0">
                <a:moveTo>
                  <a:pt x="0" y="2951988"/>
                </a:moveTo>
                <a:lnTo>
                  <a:pt x="18288000" y="2951988"/>
                </a:lnTo>
                <a:lnTo>
                  <a:pt x="18288000" y="0"/>
                </a:lnTo>
                <a:lnTo>
                  <a:pt x="0" y="0"/>
                </a:lnTo>
                <a:lnTo>
                  <a:pt x="0" y="2951988"/>
                </a:lnTo>
                <a:close/>
              </a:path>
            </a:pathLst>
          </a:custGeom>
          <a:solidFill>
            <a:srgbClr val="3D578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9"/>
          <p:cNvSpPr/>
          <p:nvPr/>
        </p:nvSpPr>
        <p:spPr>
          <a:xfrm>
            <a:off x="0" y="2951987"/>
            <a:ext cx="18288000" cy="7335520"/>
          </a:xfrm>
          <a:custGeom>
            <a:avLst/>
            <a:gdLst/>
            <a:ahLst/>
            <a:cxnLst/>
            <a:rect l="l" t="t" r="r" b="b"/>
            <a:pathLst>
              <a:path w="18288000" h="7335520" extrusionOk="0">
                <a:moveTo>
                  <a:pt x="18287988" y="0"/>
                </a:moveTo>
                <a:lnTo>
                  <a:pt x="0" y="0"/>
                </a:lnTo>
                <a:lnTo>
                  <a:pt x="0" y="30480"/>
                </a:lnTo>
                <a:lnTo>
                  <a:pt x="0" y="60960"/>
                </a:lnTo>
                <a:lnTo>
                  <a:pt x="0" y="7335012"/>
                </a:lnTo>
                <a:lnTo>
                  <a:pt x="18287988" y="7335012"/>
                </a:lnTo>
                <a:lnTo>
                  <a:pt x="18287988" y="60960"/>
                </a:lnTo>
                <a:lnTo>
                  <a:pt x="18287988" y="30480"/>
                </a:lnTo>
                <a:lnTo>
                  <a:pt x="18287988" y="0"/>
                </a:lnTo>
                <a:close/>
              </a:path>
            </a:pathLst>
          </a:custGeom>
          <a:solidFill>
            <a:srgbClr val="EBEEF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22067" y="281940"/>
            <a:ext cx="2827019" cy="2188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" y="8688322"/>
            <a:ext cx="1315212" cy="1527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61160" y="2951988"/>
            <a:ext cx="1470660" cy="1472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84220" y="2999232"/>
            <a:ext cx="1459991" cy="1452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994380" y="2951988"/>
            <a:ext cx="2293619" cy="1499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9163" y="4451603"/>
            <a:ext cx="3546348" cy="104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96611" y="2892551"/>
            <a:ext cx="1636776" cy="1574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246364" y="2999232"/>
            <a:ext cx="1877568" cy="129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861815" y="4543044"/>
            <a:ext cx="3788664" cy="780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955280" y="4584191"/>
            <a:ext cx="5993891" cy="775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334243" y="2991611"/>
            <a:ext cx="2308859" cy="1267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2829031" y="3032760"/>
            <a:ext cx="2092452" cy="1176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9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5101315" y="3017520"/>
            <a:ext cx="1103376" cy="1278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9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008376" y="8753854"/>
            <a:ext cx="1415796" cy="1415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9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69163" y="3055620"/>
            <a:ext cx="1339596" cy="1339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9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69163" y="5603747"/>
            <a:ext cx="4962144" cy="9296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" name="Google Shape;174;p9"/>
          <p:cNvGrpSpPr/>
          <p:nvPr/>
        </p:nvGrpSpPr>
        <p:grpSpPr>
          <a:xfrm>
            <a:off x="14281404" y="4322064"/>
            <a:ext cx="3890772" cy="2609088"/>
            <a:chOff x="14281404" y="4322064"/>
            <a:chExt cx="3890772" cy="2609088"/>
          </a:xfrm>
        </p:grpSpPr>
        <p:pic>
          <p:nvPicPr>
            <p:cNvPr id="175" name="Google Shape;175;p9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14281404" y="4322064"/>
              <a:ext cx="3890772" cy="1482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9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15994380" y="5664708"/>
              <a:ext cx="2104644" cy="126644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7" name="Google Shape;177;p9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795016" y="7536180"/>
            <a:ext cx="2243328" cy="125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9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326136" y="7609331"/>
            <a:ext cx="2071116" cy="1110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9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5436108" y="7659623"/>
            <a:ext cx="1677924" cy="1153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9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16727423" y="8641080"/>
            <a:ext cx="1444752" cy="1444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9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14980919" y="8622790"/>
            <a:ext cx="1607819" cy="1609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9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11591543" y="8772142"/>
            <a:ext cx="1572767" cy="1514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9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6612635" y="2918460"/>
            <a:ext cx="1420368" cy="1415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9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1376172" y="8638031"/>
            <a:ext cx="1624584" cy="1626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9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4533900" y="8939783"/>
            <a:ext cx="1493520" cy="1324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9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4009644" y="6576059"/>
            <a:ext cx="4530852" cy="1115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9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199644" y="6609588"/>
            <a:ext cx="3343655" cy="999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9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5198364" y="5494020"/>
            <a:ext cx="6684264" cy="1013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9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7764780" y="9096756"/>
            <a:ext cx="1891283" cy="9296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0" name="Google Shape;190;p9"/>
          <p:cNvGrpSpPr/>
          <p:nvPr/>
        </p:nvGrpSpPr>
        <p:grpSpPr>
          <a:xfrm>
            <a:off x="9762743" y="5465064"/>
            <a:ext cx="6339840" cy="2350008"/>
            <a:chOff x="9762743" y="5465064"/>
            <a:chExt cx="6339840" cy="2350008"/>
          </a:xfrm>
        </p:grpSpPr>
        <p:pic>
          <p:nvPicPr>
            <p:cNvPr id="191" name="Google Shape;191;p9"/>
            <p:cNvPicPr preferRelativeResize="0"/>
            <p:nvPr/>
          </p:nvPicPr>
          <p:blipFill rotWithShape="1">
            <a:blip r:embed="rId34">
              <a:alphaModFix/>
            </a:blip>
            <a:srcRect/>
            <a:stretch/>
          </p:blipFill>
          <p:spPr>
            <a:xfrm>
              <a:off x="9762743" y="6533388"/>
              <a:ext cx="3451859" cy="12816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p9"/>
            <p:cNvPicPr preferRelativeResize="0"/>
            <p:nvPr/>
          </p:nvPicPr>
          <p:blipFill rotWithShape="1">
            <a:blip r:embed="rId35">
              <a:alphaModFix/>
            </a:blip>
            <a:srcRect/>
            <a:stretch/>
          </p:blipFill>
          <p:spPr>
            <a:xfrm>
              <a:off x="11948159" y="5465064"/>
              <a:ext cx="4154424" cy="11826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3" name="Google Shape;193;p9"/>
          <p:cNvGrpSpPr/>
          <p:nvPr/>
        </p:nvGrpSpPr>
        <p:grpSpPr>
          <a:xfrm>
            <a:off x="6170676" y="7882128"/>
            <a:ext cx="5231892" cy="2350513"/>
            <a:chOff x="6170676" y="7882128"/>
            <a:chExt cx="5231892" cy="2350513"/>
          </a:xfrm>
        </p:grpSpPr>
        <p:pic>
          <p:nvPicPr>
            <p:cNvPr id="194" name="Google Shape;194;p9"/>
            <p:cNvPicPr preferRelativeResize="0"/>
            <p:nvPr/>
          </p:nvPicPr>
          <p:blipFill rotWithShape="1">
            <a:blip r:embed="rId36">
              <a:alphaModFix/>
            </a:blip>
            <a:srcRect/>
            <a:stretch/>
          </p:blipFill>
          <p:spPr>
            <a:xfrm>
              <a:off x="7601712" y="7882128"/>
              <a:ext cx="2906268" cy="10043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9"/>
            <p:cNvPicPr preferRelativeResize="0"/>
            <p:nvPr/>
          </p:nvPicPr>
          <p:blipFill rotWithShape="1">
            <a:blip r:embed="rId37">
              <a:alphaModFix/>
            </a:blip>
            <a:srcRect/>
            <a:stretch/>
          </p:blipFill>
          <p:spPr>
            <a:xfrm>
              <a:off x="9872472" y="8830056"/>
              <a:ext cx="1530096" cy="13289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9"/>
            <p:cNvPicPr preferRelativeResize="0"/>
            <p:nvPr/>
          </p:nvPicPr>
          <p:blipFill rotWithShape="1">
            <a:blip r:embed="rId38">
              <a:alphaModFix/>
            </a:blip>
            <a:srcRect/>
            <a:stretch/>
          </p:blipFill>
          <p:spPr>
            <a:xfrm>
              <a:off x="6170676" y="8886444"/>
              <a:ext cx="1422400" cy="134619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7" name="Google Shape;197;p9"/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13477777" y="6725408"/>
            <a:ext cx="3509771" cy="1219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8" name="Google Shape;198;p9"/>
          <p:cNvGrpSpPr/>
          <p:nvPr/>
        </p:nvGrpSpPr>
        <p:grpSpPr>
          <a:xfrm>
            <a:off x="12172188" y="7778495"/>
            <a:ext cx="2808732" cy="2508502"/>
            <a:chOff x="12172188" y="7778495"/>
            <a:chExt cx="2808732" cy="2508502"/>
          </a:xfrm>
        </p:grpSpPr>
        <p:pic>
          <p:nvPicPr>
            <p:cNvPr id="199" name="Google Shape;199;p9"/>
            <p:cNvPicPr preferRelativeResize="0"/>
            <p:nvPr/>
          </p:nvPicPr>
          <p:blipFill rotWithShape="1">
            <a:blip r:embed="rId40">
              <a:alphaModFix/>
            </a:blip>
            <a:srcRect/>
            <a:stretch/>
          </p:blipFill>
          <p:spPr>
            <a:xfrm>
              <a:off x="13307568" y="8753854"/>
              <a:ext cx="1673352" cy="1533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9"/>
            <p:cNvPicPr preferRelativeResize="0"/>
            <p:nvPr/>
          </p:nvPicPr>
          <p:blipFill rotWithShape="1">
            <a:blip r:embed="rId41">
              <a:alphaModFix/>
            </a:blip>
            <a:srcRect/>
            <a:stretch/>
          </p:blipFill>
          <p:spPr>
            <a:xfrm>
              <a:off x="12172188" y="7778495"/>
              <a:ext cx="1972055" cy="117043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1" name="Google Shape;201;p9"/>
          <p:cNvSpPr txBox="1">
            <a:spLocks noGrp="1"/>
          </p:cNvSpPr>
          <p:nvPr>
            <p:ph type="title"/>
          </p:nvPr>
        </p:nvSpPr>
        <p:spPr>
          <a:xfrm>
            <a:off x="396951" y="20900"/>
            <a:ext cx="14514830" cy="2472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>
              <a:lnSpc>
                <a:spcPct val="111000"/>
              </a:lnSpc>
            </a:pPr>
            <a:r>
              <a:rPr lang="uk-UA" sz="4800" dirty="0">
                <a:solidFill>
                  <a:schemeClr val="bg1"/>
                </a:solidFill>
              </a:rPr>
              <a:t>Харківський національний економічний університет імені Семена Кузнеця </a:t>
            </a:r>
            <a:br>
              <a:rPr lang="uk-UA" sz="4800" dirty="0">
                <a:solidFill>
                  <a:schemeClr val="bg1"/>
                </a:solidFill>
              </a:rPr>
            </a:br>
            <a:r>
              <a:rPr lang="uk-UA" sz="4800" dirty="0">
                <a:solidFill>
                  <a:schemeClr val="bg1"/>
                </a:solidFill>
              </a:rPr>
              <a:t>Іноземні партнери</a:t>
            </a:r>
            <a:endParaRPr sz="4800" dirty="0">
              <a:solidFill>
                <a:schemeClr val="bg1"/>
              </a:solidFill>
              <a:sym typeface="Arial"/>
            </a:endParaRPr>
          </a:p>
        </p:txBody>
      </p:sp>
      <p:pic>
        <p:nvPicPr>
          <p:cNvPr id="202" name="Google Shape;202;p9"/>
          <p:cNvPicPr preferRelativeResize="0"/>
          <p:nvPr/>
        </p:nvPicPr>
        <p:blipFill rotWithShape="1">
          <a:blip r:embed="rId42">
            <a:alphaModFix/>
          </a:blip>
          <a:srcRect/>
          <a:stretch/>
        </p:blipFill>
        <p:spPr>
          <a:xfrm>
            <a:off x="14493238" y="7745446"/>
            <a:ext cx="3352800" cy="916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588C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313;g2de68bf8d2f_0_93"/>
          <p:cNvGrpSpPr/>
          <p:nvPr/>
        </p:nvGrpSpPr>
        <p:grpSpPr>
          <a:xfrm>
            <a:off x="4414463" y="1712686"/>
            <a:ext cx="3085741" cy="3519726"/>
            <a:chOff x="0" y="-114300"/>
            <a:chExt cx="812700" cy="927000"/>
          </a:xfrm>
        </p:grpSpPr>
        <p:sp>
          <p:nvSpPr>
            <p:cNvPr id="41" name="Google Shape;314;g2de68bf8d2f_0_93"/>
            <p:cNvSpPr/>
            <p:nvPr/>
          </p:nvSpPr>
          <p:spPr>
            <a:xfrm>
              <a:off x="0" y="0"/>
              <a:ext cx="575545" cy="395189"/>
            </a:xfrm>
            <a:custGeom>
              <a:avLst/>
              <a:gdLst/>
              <a:ahLst/>
              <a:cxnLst/>
              <a:rect l="l" t="t" r="r" b="b"/>
              <a:pathLst>
                <a:path w="575545" h="395189" extrusionOk="0">
                  <a:moveTo>
                    <a:pt x="0" y="0"/>
                  </a:moveTo>
                  <a:lnTo>
                    <a:pt x="575545" y="0"/>
                  </a:lnTo>
                  <a:lnTo>
                    <a:pt x="575545" y="395189"/>
                  </a:lnTo>
                  <a:lnTo>
                    <a:pt x="0" y="395189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315;g2de68bf8d2f_0_93"/>
            <p:cNvSpPr txBox="1"/>
            <p:nvPr/>
          </p:nvSpPr>
          <p:spPr>
            <a:xfrm>
              <a:off x="0" y="-114300"/>
              <a:ext cx="812700" cy="92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70777"/>
                </a:lnSpc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8" name="Google Shape;208;g2de68bf8d2f_0_65"/>
          <p:cNvGrpSpPr/>
          <p:nvPr/>
        </p:nvGrpSpPr>
        <p:grpSpPr>
          <a:xfrm>
            <a:off x="-134419" y="-170034"/>
            <a:ext cx="4432202" cy="10574926"/>
            <a:chOff x="0" y="0"/>
            <a:chExt cx="10525296" cy="25112625"/>
          </a:xfrm>
        </p:grpSpPr>
        <p:sp>
          <p:nvSpPr>
            <p:cNvPr id="209" name="Google Shape;209;g2de68bf8d2f_0_65"/>
            <p:cNvSpPr/>
            <p:nvPr/>
          </p:nvSpPr>
          <p:spPr>
            <a:xfrm>
              <a:off x="72390" y="72390"/>
              <a:ext cx="10380516" cy="24967846"/>
            </a:xfrm>
            <a:custGeom>
              <a:avLst/>
              <a:gdLst/>
              <a:ahLst/>
              <a:cxnLst/>
              <a:rect l="l" t="t" r="r" b="b"/>
              <a:pathLst>
                <a:path w="10380516" h="24967846" extrusionOk="0">
                  <a:moveTo>
                    <a:pt x="0" y="0"/>
                  </a:moveTo>
                  <a:lnTo>
                    <a:pt x="10380516" y="0"/>
                  </a:lnTo>
                  <a:lnTo>
                    <a:pt x="10380516" y="24967846"/>
                  </a:lnTo>
                  <a:lnTo>
                    <a:pt x="0" y="249678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210" name="Google Shape;210;g2de68bf8d2f_0_65"/>
            <p:cNvSpPr/>
            <p:nvPr/>
          </p:nvSpPr>
          <p:spPr>
            <a:xfrm>
              <a:off x="0" y="0"/>
              <a:ext cx="10525296" cy="25112625"/>
            </a:xfrm>
            <a:custGeom>
              <a:avLst/>
              <a:gdLst/>
              <a:ahLst/>
              <a:cxnLst/>
              <a:rect l="l" t="t" r="r" b="b"/>
              <a:pathLst>
                <a:path w="10525296" h="25112625" extrusionOk="0">
                  <a:moveTo>
                    <a:pt x="10380517" y="24967845"/>
                  </a:moveTo>
                  <a:lnTo>
                    <a:pt x="10525296" y="24967845"/>
                  </a:lnTo>
                  <a:lnTo>
                    <a:pt x="10525296" y="25112625"/>
                  </a:lnTo>
                  <a:lnTo>
                    <a:pt x="10380517" y="25112625"/>
                  </a:lnTo>
                  <a:lnTo>
                    <a:pt x="10380517" y="2496784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4967845"/>
                  </a:lnTo>
                  <a:lnTo>
                    <a:pt x="0" y="24967845"/>
                  </a:lnTo>
                  <a:lnTo>
                    <a:pt x="0" y="144780"/>
                  </a:lnTo>
                  <a:close/>
                  <a:moveTo>
                    <a:pt x="0" y="24967845"/>
                  </a:moveTo>
                  <a:lnTo>
                    <a:pt x="144780" y="24967845"/>
                  </a:lnTo>
                  <a:lnTo>
                    <a:pt x="144780" y="25112625"/>
                  </a:lnTo>
                  <a:lnTo>
                    <a:pt x="0" y="25112625"/>
                  </a:lnTo>
                  <a:lnTo>
                    <a:pt x="0" y="24967845"/>
                  </a:lnTo>
                  <a:close/>
                  <a:moveTo>
                    <a:pt x="10380517" y="144780"/>
                  </a:moveTo>
                  <a:lnTo>
                    <a:pt x="10525296" y="144780"/>
                  </a:lnTo>
                  <a:lnTo>
                    <a:pt x="10525296" y="24967845"/>
                  </a:lnTo>
                  <a:lnTo>
                    <a:pt x="10380517" y="24967845"/>
                  </a:lnTo>
                  <a:lnTo>
                    <a:pt x="10380517" y="144780"/>
                  </a:lnTo>
                  <a:close/>
                  <a:moveTo>
                    <a:pt x="144780" y="24967845"/>
                  </a:moveTo>
                  <a:lnTo>
                    <a:pt x="10380517" y="24967845"/>
                  </a:lnTo>
                  <a:lnTo>
                    <a:pt x="10380517" y="25112625"/>
                  </a:lnTo>
                  <a:lnTo>
                    <a:pt x="144780" y="25112625"/>
                  </a:lnTo>
                  <a:lnTo>
                    <a:pt x="144780" y="24967845"/>
                  </a:lnTo>
                  <a:close/>
                  <a:moveTo>
                    <a:pt x="10380517" y="0"/>
                  </a:moveTo>
                  <a:lnTo>
                    <a:pt x="10525296" y="0"/>
                  </a:lnTo>
                  <a:lnTo>
                    <a:pt x="10525296" y="144780"/>
                  </a:lnTo>
                  <a:lnTo>
                    <a:pt x="10380517" y="144780"/>
                  </a:lnTo>
                  <a:lnTo>
                    <a:pt x="1038051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0380517" y="0"/>
                  </a:lnTo>
                  <a:lnTo>
                    <a:pt x="1038051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/>
            </a:p>
          </p:txBody>
        </p:sp>
      </p:grpSp>
      <p:pic>
        <p:nvPicPr>
          <p:cNvPr id="211" name="Google Shape;211;g2de68bf8d2f_0_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443" y="8446027"/>
            <a:ext cx="1953357" cy="1512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2de68bf8d2f_0_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75075" y="8446027"/>
            <a:ext cx="1660082" cy="163697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2de68bf8d2f_0_65"/>
          <p:cNvSpPr txBox="1"/>
          <p:nvPr/>
        </p:nvSpPr>
        <p:spPr>
          <a:xfrm>
            <a:off x="7355459" y="5627376"/>
            <a:ext cx="10520100" cy="13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SzPts val="2900"/>
            </a:pPr>
            <a:r>
              <a:rPr lang="ru-RU" sz="2900" dirty="0" err="1">
                <a:solidFill>
                  <a:srgbClr val="EBEFF2"/>
                </a:solidFill>
              </a:rPr>
              <a:t>Спільна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польсько-українська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програма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підготовки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магістрів</a:t>
            </a:r>
            <a:r>
              <a:rPr lang="ru-RU" sz="2900" dirty="0">
                <a:solidFill>
                  <a:srgbClr val="EBEFF2"/>
                </a:solidFill>
              </a:rPr>
              <a:t> "</a:t>
            </a:r>
            <a:r>
              <a:rPr lang="ru-RU" sz="2900" dirty="0" err="1">
                <a:solidFill>
                  <a:srgbClr val="EBEFF2"/>
                </a:solidFill>
              </a:rPr>
              <a:t>Міжнародна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економіка</a:t>
            </a:r>
            <a:r>
              <a:rPr lang="ru-RU" sz="2900" dirty="0">
                <a:solidFill>
                  <a:srgbClr val="EBEFF2"/>
                </a:solidFill>
              </a:rPr>
              <a:t>" - "</a:t>
            </a:r>
            <a:r>
              <a:rPr lang="en-US" sz="2900" dirty="0">
                <a:solidFill>
                  <a:srgbClr val="EBEFF2"/>
                </a:solidFill>
              </a:rPr>
              <a:t>International business" </a:t>
            </a:r>
            <a:r>
              <a:rPr lang="ru-RU" sz="2900" dirty="0">
                <a:solidFill>
                  <a:srgbClr val="EBEFF2"/>
                </a:solidFill>
              </a:rPr>
              <a:t>з </a:t>
            </a:r>
            <a:r>
              <a:rPr lang="ru-RU" sz="2900" dirty="0" err="1">
                <a:solidFill>
                  <a:srgbClr val="EBEFF2"/>
                </a:solidFill>
              </a:rPr>
              <a:t>Вищою</a:t>
            </a:r>
            <a:r>
              <a:rPr lang="ru-RU" sz="2900" dirty="0">
                <a:solidFill>
                  <a:srgbClr val="EBEFF2"/>
                </a:solidFill>
              </a:rPr>
              <a:t> школою </a:t>
            </a:r>
            <a:r>
              <a:rPr lang="ru-RU" sz="2900" dirty="0" err="1">
                <a:solidFill>
                  <a:srgbClr val="EBEFF2"/>
                </a:solidFill>
              </a:rPr>
              <a:t>економіки</a:t>
            </a:r>
            <a:r>
              <a:rPr lang="ru-RU" sz="2900" dirty="0">
                <a:solidFill>
                  <a:srgbClr val="EBEFF2"/>
                </a:solidFill>
              </a:rPr>
              <a:t> в м. </a:t>
            </a:r>
            <a:r>
              <a:rPr lang="ru-RU" sz="2900" dirty="0" err="1">
                <a:solidFill>
                  <a:srgbClr val="EBEFF2"/>
                </a:solidFill>
              </a:rPr>
              <a:t>Бидгощ</a:t>
            </a:r>
            <a:endParaRPr dirty="0"/>
          </a:p>
        </p:txBody>
      </p:sp>
      <p:pic>
        <p:nvPicPr>
          <p:cNvPr id="214" name="Google Shape;214;g2de68bf8d2f_0_6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3163466">
            <a:off x="16569554" y="8350952"/>
            <a:ext cx="3800119" cy="35652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Группа 5"/>
          <p:cNvGrpSpPr/>
          <p:nvPr/>
        </p:nvGrpSpPr>
        <p:grpSpPr>
          <a:xfrm>
            <a:off x="4359385" y="-308676"/>
            <a:ext cx="3085741" cy="3519726"/>
            <a:chOff x="4225168" y="399491"/>
            <a:chExt cx="3085741" cy="3519726"/>
          </a:xfrm>
        </p:grpSpPr>
        <p:sp>
          <p:nvSpPr>
            <p:cNvPr id="216" name="Google Shape;216;g2de68bf8d2f_0_65"/>
            <p:cNvSpPr/>
            <p:nvPr/>
          </p:nvSpPr>
          <p:spPr>
            <a:xfrm>
              <a:off x="4297783" y="1047365"/>
              <a:ext cx="2573813" cy="1501526"/>
            </a:xfrm>
            <a:custGeom>
              <a:avLst/>
              <a:gdLst/>
              <a:ahLst/>
              <a:cxnLst/>
              <a:rect l="l" t="t" r="r" b="b"/>
              <a:pathLst>
                <a:path w="677872" h="395461" extrusionOk="0">
                  <a:moveTo>
                    <a:pt x="0" y="0"/>
                  </a:moveTo>
                  <a:lnTo>
                    <a:pt x="677872" y="0"/>
                  </a:lnTo>
                  <a:lnTo>
                    <a:pt x="677872" y="395461"/>
                  </a:lnTo>
                  <a:lnTo>
                    <a:pt x="0" y="395461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217" name="Google Shape;217;g2de68bf8d2f_0_65"/>
            <p:cNvSpPr txBox="1"/>
            <p:nvPr/>
          </p:nvSpPr>
          <p:spPr>
            <a:xfrm>
              <a:off x="4225168" y="399491"/>
              <a:ext cx="3085741" cy="35197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70777"/>
                </a:lnSpc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8" name="Google Shape;218;g2de68bf8d2f_0_65"/>
          <p:cNvGrpSpPr/>
          <p:nvPr/>
        </p:nvGrpSpPr>
        <p:grpSpPr>
          <a:xfrm>
            <a:off x="4555558" y="3512075"/>
            <a:ext cx="3085741" cy="3519726"/>
            <a:chOff x="0" y="-114300"/>
            <a:chExt cx="812700" cy="927000"/>
          </a:xfrm>
        </p:grpSpPr>
        <p:sp>
          <p:nvSpPr>
            <p:cNvPr id="219" name="Google Shape;219;g2de68bf8d2f_0_65"/>
            <p:cNvSpPr/>
            <p:nvPr/>
          </p:nvSpPr>
          <p:spPr>
            <a:xfrm>
              <a:off x="0" y="0"/>
              <a:ext cx="404445" cy="395461"/>
            </a:xfrm>
            <a:custGeom>
              <a:avLst/>
              <a:gdLst/>
              <a:ahLst/>
              <a:cxnLst/>
              <a:rect l="l" t="t" r="r" b="b"/>
              <a:pathLst>
                <a:path w="404445" h="395461" extrusionOk="0">
                  <a:moveTo>
                    <a:pt x="0" y="0"/>
                  </a:moveTo>
                  <a:lnTo>
                    <a:pt x="404445" y="0"/>
                  </a:lnTo>
                  <a:lnTo>
                    <a:pt x="404445" y="395461"/>
                  </a:lnTo>
                  <a:lnTo>
                    <a:pt x="0" y="395461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220" name="Google Shape;220;g2de68bf8d2f_0_65"/>
            <p:cNvSpPr txBox="1"/>
            <p:nvPr/>
          </p:nvSpPr>
          <p:spPr>
            <a:xfrm>
              <a:off x="0" y="-114300"/>
              <a:ext cx="812700" cy="92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70777"/>
                </a:lnSpc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1" name="Google Shape;221;g2de68bf8d2f_0_65"/>
          <p:cNvGrpSpPr/>
          <p:nvPr/>
        </p:nvGrpSpPr>
        <p:grpSpPr>
          <a:xfrm>
            <a:off x="4269718" y="5627376"/>
            <a:ext cx="3085741" cy="3519726"/>
            <a:chOff x="0" y="-114300"/>
            <a:chExt cx="812700" cy="927000"/>
          </a:xfrm>
        </p:grpSpPr>
        <p:sp>
          <p:nvSpPr>
            <p:cNvPr id="222" name="Google Shape;222;g2de68bf8d2f_0_65"/>
            <p:cNvSpPr/>
            <p:nvPr/>
          </p:nvSpPr>
          <p:spPr>
            <a:xfrm>
              <a:off x="0" y="0"/>
              <a:ext cx="677872" cy="261902"/>
            </a:xfrm>
            <a:custGeom>
              <a:avLst/>
              <a:gdLst/>
              <a:ahLst/>
              <a:cxnLst/>
              <a:rect l="l" t="t" r="r" b="b"/>
              <a:pathLst>
                <a:path w="677872" h="261902" extrusionOk="0">
                  <a:moveTo>
                    <a:pt x="0" y="0"/>
                  </a:moveTo>
                  <a:lnTo>
                    <a:pt x="677872" y="0"/>
                  </a:lnTo>
                  <a:lnTo>
                    <a:pt x="677872" y="261902"/>
                  </a:lnTo>
                  <a:lnTo>
                    <a:pt x="0" y="261902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223" name="Google Shape;223;g2de68bf8d2f_0_65"/>
            <p:cNvSpPr txBox="1"/>
            <p:nvPr/>
          </p:nvSpPr>
          <p:spPr>
            <a:xfrm>
              <a:off x="0" y="-114300"/>
              <a:ext cx="812700" cy="92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70777"/>
                </a:lnSpc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24" name="Google Shape;224;g2de68bf8d2f_0_65"/>
          <p:cNvCxnSpPr/>
          <p:nvPr/>
        </p:nvCxnSpPr>
        <p:spPr>
          <a:xfrm>
            <a:off x="7223590" y="1734616"/>
            <a:ext cx="109326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5" name="Google Shape;225;g2de68bf8d2f_0_65"/>
          <p:cNvCxnSpPr/>
          <p:nvPr/>
        </p:nvCxnSpPr>
        <p:spPr>
          <a:xfrm>
            <a:off x="7355459" y="5505433"/>
            <a:ext cx="109326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26" name="Google Shape;226;g2de68bf8d2f_0_6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63096" y="643293"/>
            <a:ext cx="2442717" cy="893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2de68bf8d2f_0_6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81949" y="3969808"/>
            <a:ext cx="1535625" cy="153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2de68bf8d2f_0_6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28709" y="6110115"/>
            <a:ext cx="2573793" cy="692594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2de68bf8d2f_0_65"/>
          <p:cNvSpPr txBox="1"/>
          <p:nvPr/>
        </p:nvSpPr>
        <p:spPr>
          <a:xfrm>
            <a:off x="128443" y="1712686"/>
            <a:ext cx="3906600" cy="4912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  <a:buSzPts val="3800"/>
            </a:pPr>
            <a:r>
              <a:rPr lang="ru-RU" sz="3800" dirty="0" err="1">
                <a:solidFill>
                  <a:srgbClr val="3E588C"/>
                </a:solidFill>
              </a:rPr>
              <a:t>Програми</a:t>
            </a:r>
            <a:r>
              <a:rPr lang="ru-RU" sz="3800" dirty="0">
                <a:solidFill>
                  <a:srgbClr val="3E588C"/>
                </a:solidFill>
              </a:rPr>
              <a:t> </a:t>
            </a:r>
            <a:r>
              <a:rPr lang="ru-RU" sz="3800" dirty="0" err="1">
                <a:solidFill>
                  <a:srgbClr val="3E588C"/>
                </a:solidFill>
              </a:rPr>
              <a:t>двох</a:t>
            </a:r>
            <a:r>
              <a:rPr lang="ru-RU" sz="3800" dirty="0">
                <a:solidFill>
                  <a:srgbClr val="3E588C"/>
                </a:solidFill>
              </a:rPr>
              <a:t> </a:t>
            </a:r>
            <a:r>
              <a:rPr lang="ru-RU" sz="3800" dirty="0" err="1">
                <a:solidFill>
                  <a:srgbClr val="3E588C"/>
                </a:solidFill>
              </a:rPr>
              <a:t>дипломів</a:t>
            </a:r>
            <a:r>
              <a:rPr lang="ru-RU" sz="3800" dirty="0">
                <a:solidFill>
                  <a:srgbClr val="3E588C"/>
                </a:solidFill>
              </a:rPr>
              <a:t> </a:t>
            </a:r>
            <a:r>
              <a:rPr lang="ru-RU" sz="3800" dirty="0" err="1">
                <a:solidFill>
                  <a:srgbClr val="3E588C"/>
                </a:solidFill>
              </a:rPr>
              <a:t>підготовки</a:t>
            </a:r>
            <a:r>
              <a:rPr lang="ru-RU" sz="3800" dirty="0">
                <a:solidFill>
                  <a:srgbClr val="3E588C"/>
                </a:solidFill>
              </a:rPr>
              <a:t> </a:t>
            </a:r>
            <a:r>
              <a:rPr lang="ru-RU" sz="3800" dirty="0" err="1">
                <a:solidFill>
                  <a:srgbClr val="3E588C"/>
                </a:solidFill>
              </a:rPr>
              <a:t>магістрів</a:t>
            </a:r>
            <a:r>
              <a:rPr lang="ru-RU" sz="3800" dirty="0">
                <a:solidFill>
                  <a:srgbClr val="3E588C"/>
                </a:solidFill>
              </a:rPr>
              <a:t> </a:t>
            </a:r>
            <a:r>
              <a:rPr lang="ru-RU" sz="3800" dirty="0" err="1">
                <a:solidFill>
                  <a:srgbClr val="3E588C"/>
                </a:solidFill>
              </a:rPr>
              <a:t>із</a:t>
            </a:r>
            <a:r>
              <a:rPr lang="ru-RU" sz="3800" dirty="0">
                <a:solidFill>
                  <a:srgbClr val="3E588C"/>
                </a:solidFill>
              </a:rPr>
              <a:t> </a:t>
            </a:r>
            <a:r>
              <a:rPr lang="ru-RU" sz="3800" dirty="0" err="1">
                <a:solidFill>
                  <a:srgbClr val="3E588C"/>
                </a:solidFill>
              </a:rPr>
              <a:t>європейськими</a:t>
            </a:r>
            <a:r>
              <a:rPr lang="ru-RU" sz="3800" dirty="0">
                <a:solidFill>
                  <a:srgbClr val="3E588C"/>
                </a:solidFill>
              </a:rPr>
              <a:t> </a:t>
            </a:r>
            <a:r>
              <a:rPr lang="ru-RU" sz="3800" dirty="0" err="1">
                <a:solidFill>
                  <a:srgbClr val="3E588C"/>
                </a:solidFill>
              </a:rPr>
              <a:t>університетами</a:t>
            </a:r>
            <a:endParaRPr lang="ru-RU" dirty="0"/>
          </a:p>
          <a:p>
            <a:pPr algn="ctr">
              <a:lnSpc>
                <a:spcPct val="120000"/>
              </a:lnSpc>
              <a:buSzPts val="3800"/>
            </a:pPr>
            <a:endParaRPr sz="3800" dirty="0">
              <a:solidFill>
                <a:srgbClr val="3E588C"/>
              </a:solidFill>
            </a:endParaRPr>
          </a:p>
        </p:txBody>
      </p:sp>
      <p:sp>
        <p:nvSpPr>
          <p:cNvPr id="230" name="Google Shape;230;g2de68bf8d2f_0_65"/>
          <p:cNvSpPr txBox="1"/>
          <p:nvPr/>
        </p:nvSpPr>
        <p:spPr>
          <a:xfrm>
            <a:off x="7355459" y="197801"/>
            <a:ext cx="10520100" cy="13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buSzPts val="2900"/>
            </a:pPr>
            <a:r>
              <a:rPr lang="ru-RU" sz="2900" dirty="0" err="1">
                <a:solidFill>
                  <a:srgbClr val="EBEFF2"/>
                </a:solidFill>
              </a:rPr>
              <a:t>Спільна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польсько-українська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програма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підготовки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магістрів</a:t>
            </a:r>
            <a:r>
              <a:rPr lang="ru-RU" sz="2900" dirty="0">
                <a:solidFill>
                  <a:srgbClr val="EBEFF2"/>
                </a:solidFill>
              </a:rPr>
              <a:t>  2Д! з «</a:t>
            </a:r>
            <a:r>
              <a:rPr lang="ru-RU" sz="2900" dirty="0" err="1">
                <a:solidFill>
                  <a:srgbClr val="EBEFF2"/>
                </a:solidFill>
              </a:rPr>
              <a:t>Бізнес-адміністрування</a:t>
            </a:r>
            <a:r>
              <a:rPr lang="ru-RU" sz="2900" dirty="0">
                <a:solidFill>
                  <a:srgbClr val="EBEFF2"/>
                </a:solidFill>
              </a:rPr>
              <a:t>» з </a:t>
            </a:r>
            <a:r>
              <a:rPr lang="ru-RU" sz="2900" dirty="0" err="1">
                <a:solidFill>
                  <a:srgbClr val="EBEFF2"/>
                </a:solidFill>
              </a:rPr>
              <a:t>Вищою</a:t>
            </a:r>
            <a:r>
              <a:rPr lang="ru-RU" sz="2900" dirty="0">
                <a:solidFill>
                  <a:srgbClr val="EBEFF2"/>
                </a:solidFill>
              </a:rPr>
              <a:t> школою </a:t>
            </a:r>
            <a:r>
              <a:rPr lang="ru-RU" sz="2900" dirty="0" err="1">
                <a:solidFill>
                  <a:srgbClr val="EBEFF2"/>
                </a:solidFill>
              </a:rPr>
              <a:t>управління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охороною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праці</a:t>
            </a:r>
            <a:r>
              <a:rPr lang="ru-RU" sz="2900" dirty="0">
                <a:solidFill>
                  <a:srgbClr val="EBEFF2"/>
                </a:solidFill>
              </a:rPr>
              <a:t> (м. </a:t>
            </a:r>
            <a:r>
              <a:rPr lang="ru-RU" sz="2900" dirty="0" err="1">
                <a:solidFill>
                  <a:srgbClr val="EBEFF2"/>
                </a:solidFill>
              </a:rPr>
              <a:t>Катовіце</a:t>
            </a:r>
            <a:r>
              <a:rPr lang="ru-RU" sz="2900" dirty="0">
                <a:solidFill>
                  <a:srgbClr val="EBEFF2"/>
                </a:solidFill>
              </a:rPr>
              <a:t>, </a:t>
            </a:r>
            <a:r>
              <a:rPr lang="ru-RU" sz="2900" dirty="0" err="1">
                <a:solidFill>
                  <a:srgbClr val="EBEFF2"/>
                </a:solidFill>
              </a:rPr>
              <a:t>Польща</a:t>
            </a:r>
            <a:r>
              <a:rPr lang="ru-RU" sz="2900" dirty="0">
                <a:solidFill>
                  <a:srgbClr val="EBEFF2"/>
                </a:solidFill>
              </a:rPr>
              <a:t>)</a:t>
            </a:r>
            <a:endParaRPr dirty="0"/>
          </a:p>
        </p:txBody>
      </p:sp>
      <p:sp>
        <p:nvSpPr>
          <p:cNvPr id="231" name="Google Shape;231;g2de68bf8d2f_0_65"/>
          <p:cNvSpPr txBox="1"/>
          <p:nvPr/>
        </p:nvSpPr>
        <p:spPr>
          <a:xfrm>
            <a:off x="7355459" y="3867513"/>
            <a:ext cx="10520100" cy="13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SzPts val="2900"/>
            </a:pPr>
            <a:r>
              <a:rPr lang="ru-RU" sz="2900" dirty="0" err="1">
                <a:solidFill>
                  <a:srgbClr val="EBEFF2"/>
                </a:solidFill>
              </a:rPr>
              <a:t>Польсько-українська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програма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підготовки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магістрів</a:t>
            </a:r>
            <a:r>
              <a:rPr lang="ru-RU" sz="2900" dirty="0">
                <a:solidFill>
                  <a:srgbClr val="EBEFF2"/>
                </a:solidFill>
              </a:rPr>
              <a:t> з «</a:t>
            </a:r>
            <a:r>
              <a:rPr lang="ru-RU" sz="2900" dirty="0" err="1">
                <a:solidFill>
                  <a:srgbClr val="EBEFF2"/>
                </a:solidFill>
              </a:rPr>
              <a:t>Івент</a:t>
            </a:r>
            <a:r>
              <a:rPr lang="ru-RU" sz="2900" dirty="0">
                <a:solidFill>
                  <a:srgbClr val="EBEFF2"/>
                </a:solidFill>
              </a:rPr>
              <a:t> менеджменту» з </a:t>
            </a:r>
            <a:r>
              <a:rPr lang="ru-RU" sz="2900" dirty="0" err="1">
                <a:solidFill>
                  <a:srgbClr val="EBEFF2"/>
                </a:solidFill>
              </a:rPr>
              <a:t>Університетом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Миколи</a:t>
            </a:r>
            <a:r>
              <a:rPr lang="ru-RU" sz="2900" dirty="0">
                <a:solidFill>
                  <a:srgbClr val="EBEFF2"/>
                </a:solidFill>
              </a:rPr>
              <a:t> Коперника в </a:t>
            </a:r>
            <a:r>
              <a:rPr lang="ru-RU" sz="2900" dirty="0" err="1">
                <a:solidFill>
                  <a:srgbClr val="EBEFF2"/>
                </a:solidFill>
              </a:rPr>
              <a:t>Торуні</a:t>
            </a:r>
            <a:r>
              <a:rPr lang="ru-RU" sz="2900" dirty="0">
                <a:solidFill>
                  <a:srgbClr val="EBEFF2"/>
                </a:solidFill>
              </a:rPr>
              <a:t> (м. </a:t>
            </a:r>
            <a:r>
              <a:rPr lang="ru-RU" sz="2900" dirty="0" err="1">
                <a:solidFill>
                  <a:srgbClr val="EBEFF2"/>
                </a:solidFill>
              </a:rPr>
              <a:t>Торунь</a:t>
            </a:r>
            <a:r>
              <a:rPr lang="ru-RU" sz="2900" dirty="0">
                <a:solidFill>
                  <a:srgbClr val="EBEFF2"/>
                </a:solidFill>
              </a:rPr>
              <a:t>, </a:t>
            </a:r>
            <a:r>
              <a:rPr lang="ru-RU" sz="2900" dirty="0" err="1">
                <a:solidFill>
                  <a:srgbClr val="EBEFF2"/>
                </a:solidFill>
              </a:rPr>
              <a:t>Польща</a:t>
            </a:r>
            <a:r>
              <a:rPr lang="ru-RU" sz="2900" dirty="0">
                <a:solidFill>
                  <a:srgbClr val="EBEFF2"/>
                </a:solidFill>
              </a:rPr>
              <a:t>)</a:t>
            </a:r>
            <a:endParaRPr dirty="0"/>
          </a:p>
        </p:txBody>
      </p:sp>
      <p:cxnSp>
        <p:nvCxnSpPr>
          <p:cNvPr id="27" name="Google Shape;225;g2de68bf8d2f_0_65"/>
          <p:cNvCxnSpPr/>
          <p:nvPr/>
        </p:nvCxnSpPr>
        <p:spPr>
          <a:xfrm>
            <a:off x="7353038" y="7290699"/>
            <a:ext cx="109326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Прямоугольник 1"/>
          <p:cNvSpPr/>
          <p:nvPr/>
        </p:nvSpPr>
        <p:spPr>
          <a:xfrm>
            <a:off x="7353038" y="7344783"/>
            <a:ext cx="1067370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900" dirty="0" err="1">
                <a:solidFill>
                  <a:srgbClr val="EBEFF2"/>
                </a:solidFill>
              </a:rPr>
              <a:t>Британсько-українська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програма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підготовки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магістрів</a:t>
            </a:r>
            <a:r>
              <a:rPr lang="ru-RU" sz="2900" dirty="0">
                <a:solidFill>
                  <a:srgbClr val="EBEFF2"/>
                </a:solidFill>
              </a:rPr>
              <a:t> "</a:t>
            </a:r>
            <a:r>
              <a:rPr lang="en-US" sz="2900" dirty="0">
                <a:solidFill>
                  <a:srgbClr val="EBEFF2"/>
                </a:solidFill>
              </a:rPr>
              <a:t>MBA: </a:t>
            </a:r>
            <a:r>
              <a:rPr lang="ru-RU" sz="2900" dirty="0" err="1">
                <a:solidFill>
                  <a:srgbClr val="EBEFF2"/>
                </a:solidFill>
              </a:rPr>
              <a:t>Організаційні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трансформації</a:t>
            </a:r>
            <a:r>
              <a:rPr lang="ru-RU" sz="2900" dirty="0">
                <a:solidFill>
                  <a:srgbClr val="EBEFF2"/>
                </a:solidFill>
              </a:rPr>
              <a:t>"</a:t>
            </a:r>
          </a:p>
        </p:txBody>
      </p:sp>
      <p:cxnSp>
        <p:nvCxnSpPr>
          <p:cNvPr id="29" name="Google Shape;225;g2de68bf8d2f_0_65"/>
          <p:cNvCxnSpPr/>
          <p:nvPr/>
        </p:nvCxnSpPr>
        <p:spPr>
          <a:xfrm>
            <a:off x="7422134" y="8425579"/>
            <a:ext cx="109326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Прямоугольник 4"/>
          <p:cNvSpPr/>
          <p:nvPr/>
        </p:nvSpPr>
        <p:spPr>
          <a:xfrm>
            <a:off x="7353039" y="8409563"/>
            <a:ext cx="994864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900" dirty="0" err="1">
                <a:solidFill>
                  <a:srgbClr val="EBEFF2"/>
                </a:solidFill>
              </a:rPr>
              <a:t>Італійсько-українська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програма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двох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дипломів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підготовки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магістрів</a:t>
            </a:r>
            <a:r>
              <a:rPr lang="ru-RU" sz="2900" dirty="0">
                <a:solidFill>
                  <a:srgbClr val="EBEFF2"/>
                </a:solidFill>
              </a:rPr>
              <a:t> "Глобальна </a:t>
            </a:r>
            <a:r>
              <a:rPr lang="ru-RU" sz="2900" dirty="0" err="1">
                <a:solidFill>
                  <a:srgbClr val="EBEFF2"/>
                </a:solidFill>
              </a:rPr>
              <a:t>економіка</a:t>
            </a:r>
            <a:r>
              <a:rPr lang="ru-RU" sz="2900" dirty="0">
                <a:solidFill>
                  <a:srgbClr val="EBEFF2"/>
                </a:solidFill>
              </a:rPr>
              <a:t> і </a:t>
            </a:r>
            <a:r>
              <a:rPr lang="ru-RU" sz="2900" dirty="0" err="1">
                <a:solidFill>
                  <a:srgbClr val="EBEFF2"/>
                </a:solidFill>
              </a:rPr>
              <a:t>бізнес</a:t>
            </a:r>
            <a:r>
              <a:rPr lang="ru-RU" sz="2900" dirty="0">
                <a:solidFill>
                  <a:srgbClr val="EBEFF2"/>
                </a:solidFill>
              </a:rPr>
              <a:t>", "</a:t>
            </a:r>
            <a:r>
              <a:rPr lang="ru-RU" sz="2900" dirty="0" err="1">
                <a:solidFill>
                  <a:srgbClr val="EBEFF2"/>
                </a:solidFill>
              </a:rPr>
              <a:t>Міжнародний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бізнес</a:t>
            </a:r>
            <a:r>
              <a:rPr lang="ru-RU" sz="2900" dirty="0">
                <a:solidFill>
                  <a:srgbClr val="EBEFF2"/>
                </a:solidFill>
              </a:rPr>
              <a:t>" з </a:t>
            </a:r>
            <a:r>
              <a:rPr lang="ru-RU" sz="2900" dirty="0" err="1">
                <a:solidFill>
                  <a:srgbClr val="EBEFF2"/>
                </a:solidFill>
              </a:rPr>
              <a:t>італійським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університетом</a:t>
            </a:r>
            <a:r>
              <a:rPr lang="ru-RU" sz="2900" dirty="0">
                <a:solidFill>
                  <a:srgbClr val="EBEFF2"/>
                </a:solidFill>
              </a:rPr>
              <a:t> ЮНІКАС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081" y="8717944"/>
            <a:ext cx="1527210" cy="1527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EDU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039" y="7344783"/>
            <a:ext cx="997295" cy="115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Google Shape;224;g2de68bf8d2f_0_65"/>
          <p:cNvCxnSpPr/>
          <p:nvPr/>
        </p:nvCxnSpPr>
        <p:spPr>
          <a:xfrm>
            <a:off x="7353038" y="3777461"/>
            <a:ext cx="109326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21;g2de68bf8d2f_0_93"/>
          <p:cNvSpPr txBox="1"/>
          <p:nvPr/>
        </p:nvSpPr>
        <p:spPr>
          <a:xfrm>
            <a:off x="7353038" y="2020300"/>
            <a:ext cx="10398150" cy="13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buSzPts val="2900"/>
            </a:pPr>
            <a:r>
              <a:rPr lang="ru-RU" sz="2900" dirty="0" err="1">
                <a:solidFill>
                  <a:srgbClr val="EBEFF2"/>
                </a:solidFill>
              </a:rPr>
              <a:t>Литовсько-українська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програма</a:t>
            </a:r>
            <a:r>
              <a:rPr lang="ru-RU" sz="2900" dirty="0">
                <a:solidFill>
                  <a:srgbClr val="EBEFF2"/>
                </a:solidFill>
              </a:rPr>
              <a:t> "</a:t>
            </a:r>
            <a:r>
              <a:rPr lang="ru-RU" sz="2900" dirty="0" err="1">
                <a:solidFill>
                  <a:srgbClr val="EBEFF2"/>
                </a:solidFill>
              </a:rPr>
              <a:t>Міжнародний</a:t>
            </a:r>
            <a:r>
              <a:rPr lang="ru-RU" sz="2900" dirty="0">
                <a:solidFill>
                  <a:srgbClr val="EBEFF2"/>
                </a:solidFill>
              </a:rPr>
              <a:t> IT-менеджмент" - MBA з </a:t>
            </a:r>
            <a:r>
              <a:rPr lang="ru-RU" sz="2900" dirty="0" err="1">
                <a:solidFill>
                  <a:srgbClr val="EBEFF2"/>
                </a:solidFill>
              </a:rPr>
              <a:t>університетом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Міколаса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Ромеріса</a:t>
            </a:r>
            <a:r>
              <a:rPr lang="ru-RU" sz="2900" dirty="0">
                <a:solidFill>
                  <a:srgbClr val="EBEFF2"/>
                </a:solidFill>
              </a:rPr>
              <a:t> м. </a:t>
            </a:r>
            <a:r>
              <a:rPr lang="ru-RU" sz="2900" dirty="0" err="1">
                <a:solidFill>
                  <a:srgbClr val="EBEFF2"/>
                </a:solidFill>
              </a:rPr>
              <a:t>Вільнюс</a:t>
            </a:r>
            <a:r>
              <a:rPr lang="ru-RU" sz="2900" dirty="0">
                <a:solidFill>
                  <a:srgbClr val="EBEFF2"/>
                </a:solidFill>
              </a:rPr>
              <a:t>, Литва </a:t>
            </a:r>
            <a:endParaRPr dirty="0"/>
          </a:p>
        </p:txBody>
      </p:sp>
      <p:pic>
        <p:nvPicPr>
          <p:cNvPr id="39" name="Google Shape;317;g2de68bf8d2f_0_9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267299" y="2146672"/>
            <a:ext cx="2530860" cy="1499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2701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588C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78" y="7991265"/>
            <a:ext cx="3084513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78" y="5783034"/>
            <a:ext cx="3084513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833" y="2249490"/>
            <a:ext cx="3084513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Google Shape;276;g2de68bf8d2f_0_31"/>
          <p:cNvGrpSpPr/>
          <p:nvPr/>
        </p:nvGrpSpPr>
        <p:grpSpPr>
          <a:xfrm>
            <a:off x="4852681" y="669199"/>
            <a:ext cx="1502796" cy="1580291"/>
            <a:chOff x="1813" y="-38100"/>
            <a:chExt cx="809173" cy="850900"/>
          </a:xfrm>
        </p:grpSpPr>
        <p:sp>
          <p:nvSpPr>
            <p:cNvPr id="33" name="Google Shape;277;g2de68bf8d2f_0_3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34" name="Google Shape;278;g2de68bf8d2f_0_31"/>
            <p:cNvSpPr txBox="1"/>
            <p:nvPr/>
          </p:nvSpPr>
          <p:spPr>
            <a:xfrm>
              <a:off x="76200" y="-38100"/>
              <a:ext cx="660300" cy="77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70777"/>
                </a:lnSpc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" name="Google Shape;240;g2de68bf8d2f_0_0"/>
          <p:cNvGrpSpPr/>
          <p:nvPr/>
        </p:nvGrpSpPr>
        <p:grpSpPr>
          <a:xfrm>
            <a:off x="-134419" y="-170034"/>
            <a:ext cx="4432202" cy="10574926"/>
            <a:chOff x="0" y="0"/>
            <a:chExt cx="10525296" cy="25112625"/>
          </a:xfrm>
        </p:grpSpPr>
        <p:sp>
          <p:nvSpPr>
            <p:cNvPr id="241" name="Google Shape;241;g2de68bf8d2f_0_0"/>
            <p:cNvSpPr/>
            <p:nvPr/>
          </p:nvSpPr>
          <p:spPr>
            <a:xfrm>
              <a:off x="72390" y="72390"/>
              <a:ext cx="10380516" cy="24967846"/>
            </a:xfrm>
            <a:custGeom>
              <a:avLst/>
              <a:gdLst/>
              <a:ahLst/>
              <a:cxnLst/>
              <a:rect l="l" t="t" r="r" b="b"/>
              <a:pathLst>
                <a:path w="10380516" h="24967846" extrusionOk="0">
                  <a:moveTo>
                    <a:pt x="0" y="0"/>
                  </a:moveTo>
                  <a:lnTo>
                    <a:pt x="10380516" y="0"/>
                  </a:lnTo>
                  <a:lnTo>
                    <a:pt x="10380516" y="24967846"/>
                  </a:lnTo>
                  <a:lnTo>
                    <a:pt x="0" y="249678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242" name="Google Shape;242;g2de68bf8d2f_0_0"/>
            <p:cNvSpPr/>
            <p:nvPr/>
          </p:nvSpPr>
          <p:spPr>
            <a:xfrm>
              <a:off x="0" y="0"/>
              <a:ext cx="10525296" cy="25112625"/>
            </a:xfrm>
            <a:custGeom>
              <a:avLst/>
              <a:gdLst/>
              <a:ahLst/>
              <a:cxnLst/>
              <a:rect l="l" t="t" r="r" b="b"/>
              <a:pathLst>
                <a:path w="10525296" h="25112625" extrusionOk="0">
                  <a:moveTo>
                    <a:pt x="10380517" y="24967845"/>
                  </a:moveTo>
                  <a:lnTo>
                    <a:pt x="10525296" y="24967845"/>
                  </a:lnTo>
                  <a:lnTo>
                    <a:pt x="10525296" y="25112625"/>
                  </a:lnTo>
                  <a:lnTo>
                    <a:pt x="10380517" y="25112625"/>
                  </a:lnTo>
                  <a:lnTo>
                    <a:pt x="10380517" y="2496784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4967845"/>
                  </a:lnTo>
                  <a:lnTo>
                    <a:pt x="0" y="24967845"/>
                  </a:lnTo>
                  <a:lnTo>
                    <a:pt x="0" y="144780"/>
                  </a:lnTo>
                  <a:close/>
                  <a:moveTo>
                    <a:pt x="0" y="24967845"/>
                  </a:moveTo>
                  <a:lnTo>
                    <a:pt x="144780" y="24967845"/>
                  </a:lnTo>
                  <a:lnTo>
                    <a:pt x="144780" y="25112625"/>
                  </a:lnTo>
                  <a:lnTo>
                    <a:pt x="0" y="25112625"/>
                  </a:lnTo>
                  <a:lnTo>
                    <a:pt x="0" y="24967845"/>
                  </a:lnTo>
                  <a:close/>
                  <a:moveTo>
                    <a:pt x="10380517" y="144780"/>
                  </a:moveTo>
                  <a:lnTo>
                    <a:pt x="10525296" y="144780"/>
                  </a:lnTo>
                  <a:lnTo>
                    <a:pt x="10525296" y="24967845"/>
                  </a:lnTo>
                  <a:lnTo>
                    <a:pt x="10380517" y="24967845"/>
                  </a:lnTo>
                  <a:lnTo>
                    <a:pt x="10380517" y="144780"/>
                  </a:lnTo>
                  <a:close/>
                  <a:moveTo>
                    <a:pt x="144780" y="24967845"/>
                  </a:moveTo>
                  <a:lnTo>
                    <a:pt x="10380517" y="24967845"/>
                  </a:lnTo>
                  <a:lnTo>
                    <a:pt x="10380517" y="25112625"/>
                  </a:lnTo>
                  <a:lnTo>
                    <a:pt x="144780" y="25112625"/>
                  </a:lnTo>
                  <a:lnTo>
                    <a:pt x="144780" y="24967845"/>
                  </a:lnTo>
                  <a:close/>
                  <a:moveTo>
                    <a:pt x="10380517" y="0"/>
                  </a:moveTo>
                  <a:lnTo>
                    <a:pt x="10525296" y="0"/>
                  </a:lnTo>
                  <a:lnTo>
                    <a:pt x="10525296" y="144780"/>
                  </a:lnTo>
                  <a:lnTo>
                    <a:pt x="10380517" y="144780"/>
                  </a:lnTo>
                  <a:lnTo>
                    <a:pt x="1038051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0380517" y="0"/>
                  </a:lnTo>
                  <a:lnTo>
                    <a:pt x="1038051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/>
            </a:p>
          </p:txBody>
        </p:sp>
      </p:grpSp>
      <p:pic>
        <p:nvPicPr>
          <p:cNvPr id="243" name="Google Shape;243;g2de68bf8d2f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8443" y="8446027"/>
            <a:ext cx="1953357" cy="1512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g2de68bf8d2f_0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75075" y="8446027"/>
            <a:ext cx="1660082" cy="1636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2de68bf8d2f_0_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3163466">
            <a:off x="16569554" y="8350952"/>
            <a:ext cx="3800119" cy="35652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1" name="Google Shape;251;g2de68bf8d2f_0_0"/>
          <p:cNvGrpSpPr/>
          <p:nvPr/>
        </p:nvGrpSpPr>
        <p:grpSpPr>
          <a:xfrm>
            <a:off x="4856604" y="3969964"/>
            <a:ext cx="3085741" cy="3519726"/>
            <a:chOff x="0" y="-114300"/>
            <a:chExt cx="812700" cy="927000"/>
          </a:xfrm>
        </p:grpSpPr>
        <p:sp>
          <p:nvSpPr>
            <p:cNvPr id="252" name="Google Shape;252;g2de68bf8d2f_0_0"/>
            <p:cNvSpPr/>
            <p:nvPr/>
          </p:nvSpPr>
          <p:spPr>
            <a:xfrm>
              <a:off x="0" y="0"/>
              <a:ext cx="536507" cy="394916"/>
            </a:xfrm>
            <a:custGeom>
              <a:avLst/>
              <a:gdLst/>
              <a:ahLst/>
              <a:cxnLst/>
              <a:rect l="l" t="t" r="r" b="b"/>
              <a:pathLst>
                <a:path w="536507" h="394916" extrusionOk="0">
                  <a:moveTo>
                    <a:pt x="0" y="0"/>
                  </a:moveTo>
                  <a:lnTo>
                    <a:pt x="536507" y="0"/>
                  </a:lnTo>
                  <a:lnTo>
                    <a:pt x="536507" y="394916"/>
                  </a:lnTo>
                  <a:lnTo>
                    <a:pt x="0" y="394916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253" name="Google Shape;253;g2de68bf8d2f_0_0"/>
            <p:cNvSpPr txBox="1"/>
            <p:nvPr/>
          </p:nvSpPr>
          <p:spPr>
            <a:xfrm>
              <a:off x="0" y="-114300"/>
              <a:ext cx="812700" cy="92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70777"/>
                </a:lnSpc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4" name="Google Shape;254;g2de68bf8d2f_0_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538262" y="4456244"/>
            <a:ext cx="2530860" cy="1499448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g2de68bf8d2f_0_0"/>
          <p:cNvSpPr txBox="1"/>
          <p:nvPr/>
        </p:nvSpPr>
        <p:spPr>
          <a:xfrm>
            <a:off x="128443" y="1712686"/>
            <a:ext cx="3906600" cy="4912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  <a:buSzPts val="3800"/>
            </a:pPr>
            <a:r>
              <a:rPr lang="ru-RU" sz="3800" dirty="0" err="1">
                <a:solidFill>
                  <a:srgbClr val="3E588C"/>
                </a:solidFill>
              </a:rPr>
              <a:t>Програми</a:t>
            </a:r>
            <a:r>
              <a:rPr lang="ru-RU" sz="3800" dirty="0">
                <a:solidFill>
                  <a:srgbClr val="3E588C"/>
                </a:solidFill>
              </a:rPr>
              <a:t> </a:t>
            </a:r>
            <a:r>
              <a:rPr lang="ru-RU" sz="3800" dirty="0" err="1">
                <a:solidFill>
                  <a:srgbClr val="3E588C"/>
                </a:solidFill>
              </a:rPr>
              <a:t>двох</a:t>
            </a:r>
            <a:r>
              <a:rPr lang="ru-RU" sz="3800" dirty="0">
                <a:solidFill>
                  <a:srgbClr val="3E588C"/>
                </a:solidFill>
              </a:rPr>
              <a:t> </a:t>
            </a:r>
            <a:r>
              <a:rPr lang="ru-RU" sz="3800" dirty="0" err="1">
                <a:solidFill>
                  <a:srgbClr val="3E588C"/>
                </a:solidFill>
              </a:rPr>
              <a:t>дипломів</a:t>
            </a:r>
            <a:r>
              <a:rPr lang="ru-RU" sz="3800" dirty="0">
                <a:solidFill>
                  <a:srgbClr val="3E588C"/>
                </a:solidFill>
              </a:rPr>
              <a:t> </a:t>
            </a:r>
            <a:r>
              <a:rPr lang="ru-RU" sz="3800" dirty="0" err="1">
                <a:solidFill>
                  <a:srgbClr val="3E588C"/>
                </a:solidFill>
              </a:rPr>
              <a:t>підготовки</a:t>
            </a:r>
            <a:r>
              <a:rPr lang="ru-RU" sz="3800" dirty="0">
                <a:solidFill>
                  <a:srgbClr val="3E588C"/>
                </a:solidFill>
              </a:rPr>
              <a:t> </a:t>
            </a:r>
            <a:r>
              <a:rPr lang="ru-RU" sz="3800" dirty="0" err="1">
                <a:solidFill>
                  <a:srgbClr val="3E588C"/>
                </a:solidFill>
              </a:rPr>
              <a:t>магістрів</a:t>
            </a:r>
            <a:r>
              <a:rPr lang="ru-RU" sz="3800" dirty="0">
                <a:solidFill>
                  <a:srgbClr val="3E588C"/>
                </a:solidFill>
              </a:rPr>
              <a:t> </a:t>
            </a:r>
            <a:r>
              <a:rPr lang="ru-RU" sz="3800" dirty="0" err="1">
                <a:solidFill>
                  <a:srgbClr val="3E588C"/>
                </a:solidFill>
              </a:rPr>
              <a:t>із</a:t>
            </a:r>
            <a:r>
              <a:rPr lang="ru-RU" sz="3800" dirty="0">
                <a:solidFill>
                  <a:srgbClr val="3E588C"/>
                </a:solidFill>
              </a:rPr>
              <a:t> </a:t>
            </a:r>
            <a:r>
              <a:rPr lang="ru-RU" sz="3800" dirty="0" err="1">
                <a:solidFill>
                  <a:srgbClr val="3E588C"/>
                </a:solidFill>
              </a:rPr>
              <a:t>європейськими</a:t>
            </a:r>
            <a:r>
              <a:rPr lang="ru-RU" sz="3800" dirty="0">
                <a:solidFill>
                  <a:srgbClr val="3E588C"/>
                </a:solidFill>
              </a:rPr>
              <a:t> </a:t>
            </a:r>
            <a:r>
              <a:rPr lang="ru-RU" sz="3800" dirty="0" err="1">
                <a:solidFill>
                  <a:srgbClr val="3E588C"/>
                </a:solidFill>
              </a:rPr>
              <a:t>університетами</a:t>
            </a:r>
            <a:endParaRPr lang="ru-RU" dirty="0"/>
          </a:p>
          <a:p>
            <a:pPr algn="ctr">
              <a:lnSpc>
                <a:spcPct val="120000"/>
              </a:lnSpc>
              <a:buSzPts val="3800"/>
            </a:pPr>
            <a:endParaRPr sz="3800" dirty="0">
              <a:solidFill>
                <a:srgbClr val="3E588C"/>
              </a:solidFill>
            </a:endParaRPr>
          </a:p>
        </p:txBody>
      </p:sp>
      <p:sp>
        <p:nvSpPr>
          <p:cNvPr id="259" name="Google Shape;259;g2de68bf8d2f_0_0"/>
          <p:cNvSpPr txBox="1"/>
          <p:nvPr/>
        </p:nvSpPr>
        <p:spPr>
          <a:xfrm>
            <a:off x="7255147" y="4579707"/>
            <a:ext cx="10830359" cy="13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SzPts val="2900"/>
            </a:pPr>
            <a:r>
              <a:rPr lang="ru-RU" sz="2900" dirty="0" err="1">
                <a:solidFill>
                  <a:srgbClr val="EBEFF2"/>
                </a:solidFill>
              </a:rPr>
              <a:t>Литовсько-українська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програма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підготовки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магістрів</a:t>
            </a:r>
            <a:r>
              <a:rPr lang="ru-RU" sz="2900" dirty="0">
                <a:solidFill>
                  <a:srgbClr val="EBEFF2"/>
                </a:solidFill>
              </a:rPr>
              <a:t> з "</a:t>
            </a:r>
            <a:r>
              <a:rPr lang="ru-RU" sz="2900" dirty="0" err="1">
                <a:solidFill>
                  <a:srgbClr val="EBEFF2"/>
                </a:solidFill>
              </a:rPr>
              <a:t>Публічного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адміністрування</a:t>
            </a:r>
            <a:r>
              <a:rPr lang="ru-RU" sz="2900" dirty="0">
                <a:solidFill>
                  <a:srgbClr val="EBEFF2"/>
                </a:solidFill>
              </a:rPr>
              <a:t>« (</a:t>
            </a:r>
            <a:r>
              <a:rPr lang="en-US" sz="2900" dirty="0">
                <a:solidFill>
                  <a:srgbClr val="EBEFF2"/>
                </a:solidFill>
              </a:rPr>
              <a:t>Master of Public Administration)</a:t>
            </a:r>
          </a:p>
          <a:p>
            <a:pPr>
              <a:buSzPts val="2900"/>
            </a:pPr>
            <a:r>
              <a:rPr lang="ru-RU" sz="2900" dirty="0">
                <a:solidFill>
                  <a:srgbClr val="EBEFF2"/>
                </a:solidFill>
              </a:rPr>
              <a:t>з </a:t>
            </a:r>
            <a:r>
              <a:rPr lang="ru-RU" sz="2900" dirty="0" err="1">
                <a:solidFill>
                  <a:srgbClr val="EBEFF2"/>
                </a:solidFill>
              </a:rPr>
              <a:t>Університетом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Миколаса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Ромериса</a:t>
            </a:r>
            <a:r>
              <a:rPr lang="ru-RU" sz="2900" dirty="0">
                <a:solidFill>
                  <a:srgbClr val="EBEFF2"/>
                </a:solidFill>
              </a:rPr>
              <a:t>, м. </a:t>
            </a:r>
            <a:r>
              <a:rPr lang="ru-RU" sz="2900" dirty="0" err="1">
                <a:solidFill>
                  <a:srgbClr val="EBEFF2"/>
                </a:solidFill>
              </a:rPr>
              <a:t>Вільнюс</a:t>
            </a:r>
            <a:r>
              <a:rPr lang="ru-RU" sz="2900" dirty="0">
                <a:solidFill>
                  <a:srgbClr val="EBEFF2"/>
                </a:solidFill>
              </a:rPr>
              <a:t> (Литва)</a:t>
            </a:r>
            <a:endParaRPr dirty="0"/>
          </a:p>
        </p:txBody>
      </p:sp>
      <p:cxnSp>
        <p:nvCxnSpPr>
          <p:cNvPr id="261" name="Google Shape;261;g2de68bf8d2f_0_0"/>
          <p:cNvCxnSpPr/>
          <p:nvPr/>
        </p:nvCxnSpPr>
        <p:spPr>
          <a:xfrm>
            <a:off x="7144897" y="4324891"/>
            <a:ext cx="107406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2" name="Google Shape;262;g2de68bf8d2f_0_0"/>
          <p:cNvCxnSpPr/>
          <p:nvPr/>
        </p:nvCxnSpPr>
        <p:spPr>
          <a:xfrm>
            <a:off x="7255147" y="2107786"/>
            <a:ext cx="107406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3" name="Google Shape;263;g2de68bf8d2f_0_0"/>
          <p:cNvCxnSpPr/>
          <p:nvPr/>
        </p:nvCxnSpPr>
        <p:spPr>
          <a:xfrm>
            <a:off x="7144897" y="6256645"/>
            <a:ext cx="109224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296;g2de68bf8d2f_0_31"/>
          <p:cNvSpPr txBox="1"/>
          <p:nvPr/>
        </p:nvSpPr>
        <p:spPr>
          <a:xfrm>
            <a:off x="7188083" y="177148"/>
            <a:ext cx="10520100" cy="178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SzPts val="2900"/>
            </a:pPr>
            <a:r>
              <a:rPr lang="ru-RU" sz="2900" dirty="0" err="1">
                <a:solidFill>
                  <a:srgbClr val="EBEFF2"/>
                </a:solidFill>
              </a:rPr>
              <a:t>Спільна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польсько-українська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програма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підготовки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магістрів</a:t>
            </a:r>
            <a:r>
              <a:rPr lang="ru-RU" sz="2900" dirty="0">
                <a:solidFill>
                  <a:srgbClr val="EBEFF2"/>
                </a:solidFill>
              </a:rPr>
              <a:t> з "</a:t>
            </a:r>
            <a:r>
              <a:rPr lang="ru-RU" sz="2900" dirty="0" err="1">
                <a:solidFill>
                  <a:srgbClr val="EBEFF2"/>
                </a:solidFill>
              </a:rPr>
              <a:t>Управління</a:t>
            </a:r>
            <a:r>
              <a:rPr lang="ru-RU" sz="2900" dirty="0">
                <a:solidFill>
                  <a:srgbClr val="EBEFF2"/>
                </a:solidFill>
              </a:rPr>
              <a:t> персоналом", "</a:t>
            </a:r>
            <a:r>
              <a:rPr lang="ru-RU" sz="2900" dirty="0" err="1">
                <a:solidFill>
                  <a:srgbClr val="EBEFF2"/>
                </a:solidFill>
              </a:rPr>
              <a:t>Соціальна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безпека</a:t>
            </a:r>
            <a:r>
              <a:rPr lang="ru-RU" sz="2900" dirty="0">
                <a:solidFill>
                  <a:srgbClr val="EBEFF2"/>
                </a:solidFill>
              </a:rPr>
              <a:t>" з </a:t>
            </a:r>
            <a:r>
              <a:rPr lang="ru-RU" sz="2900" dirty="0" err="1">
                <a:solidFill>
                  <a:srgbClr val="EBEFF2"/>
                </a:solidFill>
              </a:rPr>
              <a:t>Університетом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громадської</a:t>
            </a:r>
            <a:r>
              <a:rPr lang="ru-RU" sz="2900" dirty="0">
                <a:solidFill>
                  <a:srgbClr val="EBEFF2"/>
                </a:solidFill>
              </a:rPr>
              <a:t> та </a:t>
            </a:r>
            <a:r>
              <a:rPr lang="ru-RU" sz="2900" dirty="0" err="1">
                <a:solidFill>
                  <a:srgbClr val="EBEFF2"/>
                </a:solidFill>
              </a:rPr>
              <a:t>індивідуальної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безпеки</a:t>
            </a:r>
            <a:r>
              <a:rPr lang="ru-RU" sz="2900" dirty="0">
                <a:solidFill>
                  <a:srgbClr val="EBEFF2"/>
                </a:solidFill>
              </a:rPr>
              <a:t> "</a:t>
            </a:r>
            <a:r>
              <a:rPr lang="ru-RU" sz="2900" dirty="0" err="1">
                <a:solidFill>
                  <a:srgbClr val="EBEFF2"/>
                </a:solidFill>
              </a:rPr>
              <a:t>Апейрон</a:t>
            </a:r>
            <a:r>
              <a:rPr lang="ru-RU" sz="2900" dirty="0">
                <a:solidFill>
                  <a:srgbClr val="EBEFF2"/>
                </a:solidFill>
              </a:rPr>
              <a:t>" (м. </a:t>
            </a:r>
            <a:r>
              <a:rPr lang="ru-RU" sz="2900" dirty="0" err="1">
                <a:solidFill>
                  <a:srgbClr val="EBEFF2"/>
                </a:solidFill>
              </a:rPr>
              <a:t>Краків</a:t>
            </a:r>
            <a:r>
              <a:rPr lang="ru-RU" sz="2900" dirty="0">
                <a:solidFill>
                  <a:srgbClr val="EBEFF2"/>
                </a:solidFill>
              </a:rPr>
              <a:t>, </a:t>
            </a:r>
            <a:r>
              <a:rPr lang="ru-RU" sz="2900" dirty="0" err="1">
                <a:solidFill>
                  <a:srgbClr val="EBEFF2"/>
                </a:solidFill>
              </a:rPr>
              <a:t>Польща</a:t>
            </a:r>
            <a:r>
              <a:rPr lang="ru-RU" sz="2900" dirty="0">
                <a:solidFill>
                  <a:srgbClr val="EBEFF2"/>
                </a:solidFill>
              </a:rPr>
              <a:t>)</a:t>
            </a:r>
            <a:endParaRPr dirty="0"/>
          </a:p>
        </p:txBody>
      </p:sp>
      <p:pic>
        <p:nvPicPr>
          <p:cNvPr id="31" name="Google Shape;279;g2de68bf8d2f_0_3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849314" y="725497"/>
            <a:ext cx="1545287" cy="153841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298;g2de68bf8d2f_0_31"/>
          <p:cNvSpPr txBox="1"/>
          <p:nvPr/>
        </p:nvSpPr>
        <p:spPr>
          <a:xfrm>
            <a:off x="7255147" y="2381762"/>
            <a:ext cx="11534965" cy="178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SzPts val="2900"/>
            </a:pPr>
            <a:r>
              <a:rPr lang="ru-RU" sz="2900" dirty="0" err="1">
                <a:solidFill>
                  <a:srgbClr val="EBEFF2"/>
                </a:solidFill>
              </a:rPr>
              <a:t>Спільна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словацько-українська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програма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підготовки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магістрів</a:t>
            </a:r>
            <a:r>
              <a:rPr lang="ru-RU" sz="2900" dirty="0">
                <a:solidFill>
                  <a:srgbClr val="EBEFF2"/>
                </a:solidFill>
              </a:rPr>
              <a:t> «</a:t>
            </a:r>
            <a:r>
              <a:rPr lang="ru-RU" sz="2900" dirty="0" err="1">
                <a:solidFill>
                  <a:srgbClr val="EBEFF2"/>
                </a:solidFill>
              </a:rPr>
              <a:t>Бізнес-аналітика</a:t>
            </a:r>
            <a:r>
              <a:rPr lang="ru-RU" sz="2900" dirty="0">
                <a:solidFill>
                  <a:srgbClr val="EBEFF2"/>
                </a:solidFill>
              </a:rPr>
              <a:t> та </a:t>
            </a:r>
            <a:r>
              <a:rPr lang="ru-RU" sz="2900" dirty="0" err="1">
                <a:solidFill>
                  <a:srgbClr val="EBEFF2"/>
                </a:solidFill>
              </a:rPr>
              <a:t>інформаційні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системи</a:t>
            </a:r>
            <a:r>
              <a:rPr lang="ru-RU" sz="2900" dirty="0">
                <a:solidFill>
                  <a:srgbClr val="EBEFF2"/>
                </a:solidFill>
              </a:rPr>
              <a:t> у </a:t>
            </a:r>
            <a:r>
              <a:rPr lang="ru-RU" sz="2900" dirty="0" err="1">
                <a:solidFill>
                  <a:srgbClr val="EBEFF2"/>
                </a:solidFill>
              </a:rPr>
              <a:t>підприємництві</a:t>
            </a:r>
            <a:r>
              <a:rPr lang="ru-RU" sz="2900" dirty="0">
                <a:solidFill>
                  <a:srgbClr val="EBEFF2"/>
                </a:solidFill>
              </a:rPr>
              <a:t>» з </a:t>
            </a:r>
            <a:r>
              <a:rPr lang="ru-RU" sz="2900" dirty="0" err="1">
                <a:solidFill>
                  <a:srgbClr val="EBEFF2"/>
                </a:solidFill>
              </a:rPr>
              <a:t>Вищою</a:t>
            </a:r>
            <a:r>
              <a:rPr lang="ru-RU" sz="2900" dirty="0">
                <a:solidFill>
                  <a:srgbClr val="EBEFF2"/>
                </a:solidFill>
              </a:rPr>
              <a:t> школою </a:t>
            </a:r>
            <a:r>
              <a:rPr lang="ru-RU" sz="2900" dirty="0" err="1">
                <a:solidFill>
                  <a:srgbClr val="EBEFF2"/>
                </a:solidFill>
              </a:rPr>
              <a:t>економіки</a:t>
            </a:r>
            <a:r>
              <a:rPr lang="ru-RU" sz="2900" dirty="0">
                <a:solidFill>
                  <a:srgbClr val="EBEFF2"/>
                </a:solidFill>
              </a:rPr>
              <a:t> та менеджменту в </a:t>
            </a:r>
            <a:r>
              <a:rPr lang="ru-RU" sz="2900" dirty="0" err="1">
                <a:solidFill>
                  <a:srgbClr val="EBEFF2"/>
                </a:solidFill>
              </a:rPr>
              <a:t>публічному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адмініструванні</a:t>
            </a:r>
            <a:r>
              <a:rPr lang="ru-RU" sz="2900" dirty="0">
                <a:solidFill>
                  <a:srgbClr val="EBEFF2"/>
                </a:solidFill>
              </a:rPr>
              <a:t> в м. Братислава (</a:t>
            </a:r>
            <a:r>
              <a:rPr lang="ru-RU" sz="2900" dirty="0" err="1">
                <a:solidFill>
                  <a:srgbClr val="EBEFF2"/>
                </a:solidFill>
              </a:rPr>
              <a:t>Словаччина</a:t>
            </a:r>
            <a:r>
              <a:rPr lang="ru-RU" sz="2900" dirty="0">
                <a:solidFill>
                  <a:srgbClr val="EBEFF2"/>
                </a:solidFill>
              </a:rPr>
              <a:t>)</a:t>
            </a:r>
            <a:endParaRPr dirty="0"/>
          </a:p>
        </p:txBody>
      </p:sp>
      <p:pic>
        <p:nvPicPr>
          <p:cNvPr id="36" name="Google Shape;287;g2de68bf8d2f_0_3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990833" y="2600741"/>
            <a:ext cx="1568002" cy="1568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18;g2de68bf8d2f_0_9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910560" y="6276269"/>
            <a:ext cx="1648275" cy="1912674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20;g2de68bf8d2f_0_93"/>
          <p:cNvSpPr txBox="1"/>
          <p:nvPr/>
        </p:nvSpPr>
        <p:spPr>
          <a:xfrm>
            <a:off x="7144897" y="6522155"/>
            <a:ext cx="10520100" cy="13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buSzPts val="2900"/>
            </a:pPr>
            <a:r>
              <a:rPr lang="ru-RU" sz="2900" dirty="0" err="1">
                <a:solidFill>
                  <a:srgbClr val="EBEFF2"/>
                </a:solidFill>
              </a:rPr>
              <a:t>Латвійсько-українська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програма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підготовки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магістрів</a:t>
            </a:r>
            <a:r>
              <a:rPr lang="ru-RU" sz="2900" dirty="0">
                <a:solidFill>
                  <a:srgbClr val="EBEFF2"/>
                </a:solidFill>
              </a:rPr>
              <a:t> "</a:t>
            </a:r>
            <a:r>
              <a:rPr lang="en-US" sz="2900" dirty="0">
                <a:solidFill>
                  <a:srgbClr val="EBEFF2"/>
                </a:solidFill>
              </a:rPr>
              <a:t>international business - "</a:t>
            </a:r>
            <a:r>
              <a:rPr lang="ru-RU" sz="2900" dirty="0" err="1">
                <a:solidFill>
                  <a:srgbClr val="EBEFF2"/>
                </a:solidFill>
              </a:rPr>
              <a:t>Підприємництво</a:t>
            </a:r>
            <a:r>
              <a:rPr lang="ru-RU" sz="2900" dirty="0">
                <a:solidFill>
                  <a:srgbClr val="EBEFF2"/>
                </a:solidFill>
              </a:rPr>
              <a:t>, </a:t>
            </a:r>
            <a:r>
              <a:rPr lang="ru-RU" sz="2900" dirty="0" err="1">
                <a:solidFill>
                  <a:srgbClr val="EBEFF2"/>
                </a:solidFill>
              </a:rPr>
              <a:t>торгівля</a:t>
            </a:r>
            <a:r>
              <a:rPr lang="ru-RU" sz="2900" dirty="0">
                <a:solidFill>
                  <a:srgbClr val="EBEFF2"/>
                </a:solidFill>
              </a:rPr>
              <a:t>, </a:t>
            </a:r>
            <a:r>
              <a:rPr lang="ru-RU" sz="2900" dirty="0" err="1">
                <a:solidFill>
                  <a:srgbClr val="EBEFF2"/>
                </a:solidFill>
              </a:rPr>
              <a:t>біржова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діяльність</a:t>
            </a:r>
            <a:r>
              <a:rPr lang="ru-RU" sz="2900" dirty="0">
                <a:solidFill>
                  <a:srgbClr val="EBEFF2"/>
                </a:solidFill>
              </a:rPr>
              <a:t>" з </a:t>
            </a:r>
            <a:r>
              <a:rPr lang="ru-RU" sz="2900" dirty="0" err="1">
                <a:solidFill>
                  <a:srgbClr val="EBEFF2"/>
                </a:solidFill>
              </a:rPr>
              <a:t>університетом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en-US" sz="2900" dirty="0">
                <a:solidFill>
                  <a:srgbClr val="EBEFF2"/>
                </a:solidFill>
              </a:rPr>
              <a:t>ISMA (</a:t>
            </a:r>
            <a:r>
              <a:rPr lang="ru-RU" sz="2900" dirty="0" err="1">
                <a:solidFill>
                  <a:srgbClr val="EBEFF2"/>
                </a:solidFill>
              </a:rPr>
              <a:t>Ріга</a:t>
            </a:r>
            <a:r>
              <a:rPr lang="ru-RU" sz="2900" dirty="0">
                <a:solidFill>
                  <a:srgbClr val="EBEFF2"/>
                </a:solidFill>
              </a:rPr>
              <a:t>, </a:t>
            </a:r>
            <a:r>
              <a:rPr lang="ru-RU" sz="2900" dirty="0" err="1">
                <a:solidFill>
                  <a:srgbClr val="EBEFF2"/>
                </a:solidFill>
              </a:rPr>
              <a:t>Латвія</a:t>
            </a:r>
            <a:r>
              <a:rPr lang="ru-RU" sz="2900" dirty="0">
                <a:solidFill>
                  <a:srgbClr val="EBEFF2"/>
                </a:solidFill>
              </a:rPr>
              <a:t>)</a:t>
            </a:r>
            <a:endParaRPr dirty="0"/>
          </a:p>
        </p:txBody>
      </p:sp>
      <p:cxnSp>
        <p:nvCxnSpPr>
          <p:cNvPr id="42" name="Google Shape;263;g2de68bf8d2f_0_0"/>
          <p:cNvCxnSpPr/>
          <p:nvPr/>
        </p:nvCxnSpPr>
        <p:spPr>
          <a:xfrm>
            <a:off x="7164247" y="7991265"/>
            <a:ext cx="109224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Прямоугольник 42"/>
          <p:cNvSpPr/>
          <p:nvPr/>
        </p:nvSpPr>
        <p:spPr>
          <a:xfrm>
            <a:off x="7164247" y="8539042"/>
            <a:ext cx="1067943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900" dirty="0">
                <a:solidFill>
                  <a:srgbClr val="EBEFF2"/>
                </a:solidFill>
              </a:rPr>
              <a:t>Франко-</a:t>
            </a:r>
            <a:r>
              <a:rPr lang="ru-RU" sz="2900" dirty="0" err="1">
                <a:solidFill>
                  <a:srgbClr val="EBEFF2"/>
                </a:solidFill>
              </a:rPr>
              <a:t>українська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програма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підготовки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магістрів</a:t>
            </a:r>
            <a:r>
              <a:rPr lang="ru-RU" sz="2900" dirty="0">
                <a:solidFill>
                  <a:srgbClr val="EBEFF2"/>
                </a:solidFill>
              </a:rPr>
              <a:t>  «</a:t>
            </a:r>
            <a:r>
              <a:rPr lang="ru-RU" sz="2900" dirty="0" err="1">
                <a:solidFill>
                  <a:srgbClr val="EBEFF2"/>
                </a:solidFill>
              </a:rPr>
              <a:t>Бізнес-інформатика</a:t>
            </a:r>
            <a:r>
              <a:rPr lang="ru-RU" sz="2900" dirty="0">
                <a:solidFill>
                  <a:srgbClr val="EBEFF2"/>
                </a:solidFill>
              </a:rPr>
              <a:t>» з </a:t>
            </a:r>
            <a:r>
              <a:rPr lang="ru-RU" sz="2900" dirty="0" err="1">
                <a:solidFill>
                  <a:srgbClr val="EBEFF2"/>
                </a:solidFill>
              </a:rPr>
              <a:t>університетом</a:t>
            </a:r>
            <a:r>
              <a:rPr lang="ru-RU" sz="2900" dirty="0">
                <a:solidFill>
                  <a:srgbClr val="EBEFF2"/>
                </a:solidFill>
              </a:rPr>
              <a:t> Ліон-2 </a:t>
            </a:r>
            <a:r>
              <a:rPr lang="ru-RU" sz="2900" dirty="0" err="1">
                <a:solidFill>
                  <a:srgbClr val="EBEFF2"/>
                </a:solidFill>
              </a:rPr>
              <a:t>ім</a:t>
            </a:r>
            <a:r>
              <a:rPr lang="ru-RU" sz="2900" dirty="0">
                <a:solidFill>
                  <a:srgbClr val="EBEFF2"/>
                </a:solidFill>
              </a:rPr>
              <a:t>. </a:t>
            </a:r>
            <a:r>
              <a:rPr lang="ru-RU" sz="2900" dirty="0" err="1">
                <a:solidFill>
                  <a:srgbClr val="EBEFF2"/>
                </a:solidFill>
              </a:rPr>
              <a:t>Люм’єр</a:t>
            </a:r>
            <a:r>
              <a:rPr lang="ru-RU" sz="2900" dirty="0">
                <a:solidFill>
                  <a:srgbClr val="EBEFF2"/>
                </a:solidFill>
              </a:rPr>
              <a:t> (</a:t>
            </a:r>
            <a:r>
              <a:rPr lang="ru-RU" sz="2900" dirty="0" err="1">
                <a:solidFill>
                  <a:srgbClr val="EBEFF2"/>
                </a:solidFill>
              </a:rPr>
              <a:t>Франція</a:t>
            </a:r>
            <a:r>
              <a:rPr lang="ru-RU" sz="2900" dirty="0">
                <a:solidFill>
                  <a:srgbClr val="EBEFF2"/>
                </a:solidFill>
              </a:rPr>
              <a:t>)</a:t>
            </a:r>
          </a:p>
        </p:txBody>
      </p:sp>
      <p:pic>
        <p:nvPicPr>
          <p:cNvPr id="44" name="Google Shape;246;g2de68bf8d2f_0_0"/>
          <p:cNvPicPr preferRelativeResize="0"/>
          <p:nvPr/>
        </p:nvPicPr>
        <p:blipFill rotWithShape="1">
          <a:blip r:embed="rId13">
            <a:alphaModFix/>
          </a:blip>
          <a:srcRect l="2626" r="78015" b="57175"/>
          <a:stretch/>
        </p:blipFill>
        <p:spPr>
          <a:xfrm>
            <a:off x="4990833" y="8357948"/>
            <a:ext cx="1416595" cy="1347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0555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588C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610" y="798969"/>
            <a:ext cx="3084513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8" name="Google Shape;268;g2de68bf8d2f_0_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054986">
            <a:off x="2713932" y="9025038"/>
            <a:ext cx="3800120" cy="35652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" name="Google Shape;269;g2de68bf8d2f_0_31"/>
          <p:cNvGrpSpPr/>
          <p:nvPr/>
        </p:nvGrpSpPr>
        <p:grpSpPr>
          <a:xfrm>
            <a:off x="-134419" y="-170034"/>
            <a:ext cx="4432202" cy="10574926"/>
            <a:chOff x="0" y="0"/>
            <a:chExt cx="10525296" cy="25112625"/>
          </a:xfrm>
        </p:grpSpPr>
        <p:sp>
          <p:nvSpPr>
            <p:cNvPr id="270" name="Google Shape;270;g2de68bf8d2f_0_31"/>
            <p:cNvSpPr/>
            <p:nvPr/>
          </p:nvSpPr>
          <p:spPr>
            <a:xfrm>
              <a:off x="72390" y="72390"/>
              <a:ext cx="10380516" cy="24967846"/>
            </a:xfrm>
            <a:custGeom>
              <a:avLst/>
              <a:gdLst/>
              <a:ahLst/>
              <a:cxnLst/>
              <a:rect l="l" t="t" r="r" b="b"/>
              <a:pathLst>
                <a:path w="10380516" h="24967846" extrusionOk="0">
                  <a:moveTo>
                    <a:pt x="0" y="0"/>
                  </a:moveTo>
                  <a:lnTo>
                    <a:pt x="10380516" y="0"/>
                  </a:lnTo>
                  <a:lnTo>
                    <a:pt x="10380516" y="24967846"/>
                  </a:lnTo>
                  <a:lnTo>
                    <a:pt x="0" y="249678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271" name="Google Shape;271;g2de68bf8d2f_0_31"/>
            <p:cNvSpPr/>
            <p:nvPr/>
          </p:nvSpPr>
          <p:spPr>
            <a:xfrm>
              <a:off x="0" y="0"/>
              <a:ext cx="10525296" cy="25112625"/>
            </a:xfrm>
            <a:custGeom>
              <a:avLst/>
              <a:gdLst/>
              <a:ahLst/>
              <a:cxnLst/>
              <a:rect l="l" t="t" r="r" b="b"/>
              <a:pathLst>
                <a:path w="10525296" h="25112625" extrusionOk="0">
                  <a:moveTo>
                    <a:pt x="10380517" y="24967845"/>
                  </a:moveTo>
                  <a:lnTo>
                    <a:pt x="10525296" y="24967845"/>
                  </a:lnTo>
                  <a:lnTo>
                    <a:pt x="10525296" y="25112625"/>
                  </a:lnTo>
                  <a:lnTo>
                    <a:pt x="10380517" y="25112625"/>
                  </a:lnTo>
                  <a:lnTo>
                    <a:pt x="10380517" y="2496784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4967845"/>
                  </a:lnTo>
                  <a:lnTo>
                    <a:pt x="0" y="24967845"/>
                  </a:lnTo>
                  <a:lnTo>
                    <a:pt x="0" y="144780"/>
                  </a:lnTo>
                  <a:close/>
                  <a:moveTo>
                    <a:pt x="0" y="24967845"/>
                  </a:moveTo>
                  <a:lnTo>
                    <a:pt x="144780" y="24967845"/>
                  </a:lnTo>
                  <a:lnTo>
                    <a:pt x="144780" y="25112625"/>
                  </a:lnTo>
                  <a:lnTo>
                    <a:pt x="0" y="25112625"/>
                  </a:lnTo>
                  <a:lnTo>
                    <a:pt x="0" y="24967845"/>
                  </a:lnTo>
                  <a:close/>
                  <a:moveTo>
                    <a:pt x="10380517" y="144780"/>
                  </a:moveTo>
                  <a:lnTo>
                    <a:pt x="10525296" y="144780"/>
                  </a:lnTo>
                  <a:lnTo>
                    <a:pt x="10525296" y="24967845"/>
                  </a:lnTo>
                  <a:lnTo>
                    <a:pt x="10380517" y="24967845"/>
                  </a:lnTo>
                  <a:lnTo>
                    <a:pt x="10380517" y="144780"/>
                  </a:lnTo>
                  <a:close/>
                  <a:moveTo>
                    <a:pt x="144780" y="24967845"/>
                  </a:moveTo>
                  <a:lnTo>
                    <a:pt x="10380517" y="24967845"/>
                  </a:lnTo>
                  <a:lnTo>
                    <a:pt x="10380517" y="25112625"/>
                  </a:lnTo>
                  <a:lnTo>
                    <a:pt x="144780" y="25112625"/>
                  </a:lnTo>
                  <a:lnTo>
                    <a:pt x="144780" y="24967845"/>
                  </a:lnTo>
                  <a:close/>
                  <a:moveTo>
                    <a:pt x="10380517" y="0"/>
                  </a:moveTo>
                  <a:lnTo>
                    <a:pt x="10525296" y="0"/>
                  </a:lnTo>
                  <a:lnTo>
                    <a:pt x="10525296" y="144780"/>
                  </a:lnTo>
                  <a:lnTo>
                    <a:pt x="10380517" y="144780"/>
                  </a:lnTo>
                  <a:lnTo>
                    <a:pt x="1038051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0380517" y="0"/>
                  </a:lnTo>
                  <a:lnTo>
                    <a:pt x="1038051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/>
            </a:p>
          </p:txBody>
        </p:sp>
      </p:grpSp>
      <p:pic>
        <p:nvPicPr>
          <p:cNvPr id="272" name="Google Shape;272;g2de68bf8d2f_0_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8443" y="8446027"/>
            <a:ext cx="1953357" cy="1512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g2de68bf8d2f_0_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75075" y="8446027"/>
            <a:ext cx="1660082" cy="1636979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g2de68bf8d2f_0_31"/>
          <p:cNvSpPr txBox="1"/>
          <p:nvPr/>
        </p:nvSpPr>
        <p:spPr>
          <a:xfrm>
            <a:off x="7494123" y="6697640"/>
            <a:ext cx="10520100" cy="13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buSzPts val="2900"/>
            </a:pPr>
            <a:r>
              <a:rPr lang="ru-RU" sz="2900" dirty="0" err="1">
                <a:solidFill>
                  <a:srgbClr val="EBEFF2"/>
                </a:solidFill>
              </a:rPr>
              <a:t>Португальсько-українська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програма</a:t>
            </a:r>
            <a:r>
              <a:rPr lang="ru-RU" sz="2900" dirty="0">
                <a:solidFill>
                  <a:srgbClr val="EBEFF2"/>
                </a:solidFill>
              </a:rPr>
              <a:t>  </a:t>
            </a:r>
            <a:r>
              <a:rPr lang="ru-RU" sz="2900" dirty="0" err="1">
                <a:solidFill>
                  <a:srgbClr val="EBEFF2"/>
                </a:solidFill>
              </a:rPr>
              <a:t>підготовки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бакалаврів</a:t>
            </a:r>
            <a:r>
              <a:rPr lang="ru-RU" sz="2900" dirty="0">
                <a:solidFill>
                  <a:srgbClr val="EBEFF2"/>
                </a:solidFill>
              </a:rPr>
              <a:t> "</a:t>
            </a:r>
            <a:r>
              <a:rPr lang="ru-RU" sz="2900" dirty="0" err="1">
                <a:solidFill>
                  <a:srgbClr val="EBEFF2"/>
                </a:solidFill>
              </a:rPr>
              <a:t>Управління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міжнародним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бізнесом</a:t>
            </a:r>
            <a:r>
              <a:rPr lang="ru-RU" sz="2900" dirty="0">
                <a:solidFill>
                  <a:srgbClr val="EBEFF2"/>
                </a:solidFill>
              </a:rPr>
              <a:t>" з </a:t>
            </a:r>
            <a:r>
              <a:rPr lang="ru-RU" sz="2900" dirty="0" err="1">
                <a:solidFill>
                  <a:srgbClr val="EBEFF2"/>
                </a:solidFill>
              </a:rPr>
              <a:t>Політехнічним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інститутом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Браганси</a:t>
            </a:r>
            <a:r>
              <a:rPr lang="ru-RU" sz="2900" dirty="0">
                <a:solidFill>
                  <a:srgbClr val="EBEFF2"/>
                </a:solidFill>
              </a:rPr>
              <a:t> (</a:t>
            </a:r>
            <a:r>
              <a:rPr lang="ru-RU" sz="2900" dirty="0" err="1">
                <a:solidFill>
                  <a:srgbClr val="EBEFF2"/>
                </a:solidFill>
              </a:rPr>
              <a:t>Португалія</a:t>
            </a:r>
            <a:r>
              <a:rPr lang="ru-RU" sz="2900" dirty="0">
                <a:solidFill>
                  <a:srgbClr val="EBEFF2"/>
                </a:solidFill>
              </a:rPr>
              <a:t>)</a:t>
            </a:r>
            <a:endParaRPr dirty="0"/>
          </a:p>
        </p:txBody>
      </p:sp>
      <p:pic>
        <p:nvPicPr>
          <p:cNvPr id="275" name="Google Shape;275;g2de68bf8d2f_0_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163466">
            <a:off x="16569554" y="8350952"/>
            <a:ext cx="3800119" cy="35652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0" name="Google Shape;280;g2de68bf8d2f_0_31"/>
          <p:cNvGrpSpPr/>
          <p:nvPr/>
        </p:nvGrpSpPr>
        <p:grpSpPr>
          <a:xfrm>
            <a:off x="4410190" y="2563356"/>
            <a:ext cx="3085741" cy="3519726"/>
            <a:chOff x="0" y="-114300"/>
            <a:chExt cx="812700" cy="927000"/>
          </a:xfrm>
        </p:grpSpPr>
        <p:sp>
          <p:nvSpPr>
            <p:cNvPr id="281" name="Google Shape;281;g2de68bf8d2f_0_31"/>
            <p:cNvSpPr/>
            <p:nvPr/>
          </p:nvSpPr>
          <p:spPr>
            <a:xfrm>
              <a:off x="0" y="0"/>
              <a:ext cx="677872" cy="395461"/>
            </a:xfrm>
            <a:custGeom>
              <a:avLst/>
              <a:gdLst/>
              <a:ahLst/>
              <a:cxnLst/>
              <a:rect l="l" t="t" r="r" b="b"/>
              <a:pathLst>
                <a:path w="677872" h="395461" extrusionOk="0">
                  <a:moveTo>
                    <a:pt x="0" y="0"/>
                  </a:moveTo>
                  <a:lnTo>
                    <a:pt x="677872" y="0"/>
                  </a:lnTo>
                  <a:lnTo>
                    <a:pt x="677872" y="395461"/>
                  </a:lnTo>
                  <a:lnTo>
                    <a:pt x="0" y="395461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282" name="Google Shape;282;g2de68bf8d2f_0_31"/>
            <p:cNvSpPr txBox="1"/>
            <p:nvPr/>
          </p:nvSpPr>
          <p:spPr>
            <a:xfrm>
              <a:off x="0" y="-114300"/>
              <a:ext cx="812700" cy="92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70777"/>
                </a:lnSpc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3" name="Google Shape;283;g2de68bf8d2f_0_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09610" y="3025311"/>
            <a:ext cx="2574374" cy="14735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8" name="Google Shape;288;g2de68bf8d2f_0_31"/>
          <p:cNvGrpSpPr/>
          <p:nvPr/>
        </p:nvGrpSpPr>
        <p:grpSpPr>
          <a:xfrm>
            <a:off x="4613992" y="6203685"/>
            <a:ext cx="3085741" cy="3519726"/>
            <a:chOff x="0" y="-114300"/>
            <a:chExt cx="812700" cy="927000"/>
          </a:xfrm>
        </p:grpSpPr>
        <p:sp>
          <p:nvSpPr>
            <p:cNvPr id="289" name="Google Shape;289;g2de68bf8d2f_0_31"/>
            <p:cNvSpPr/>
            <p:nvPr/>
          </p:nvSpPr>
          <p:spPr>
            <a:xfrm>
              <a:off x="0" y="0"/>
              <a:ext cx="677872" cy="395461"/>
            </a:xfrm>
            <a:custGeom>
              <a:avLst/>
              <a:gdLst/>
              <a:ahLst/>
              <a:cxnLst/>
              <a:rect l="l" t="t" r="r" b="b"/>
              <a:pathLst>
                <a:path w="677872" h="395461" extrusionOk="0">
                  <a:moveTo>
                    <a:pt x="0" y="0"/>
                  </a:moveTo>
                  <a:lnTo>
                    <a:pt x="677872" y="0"/>
                  </a:lnTo>
                  <a:lnTo>
                    <a:pt x="677872" y="395461"/>
                  </a:lnTo>
                  <a:lnTo>
                    <a:pt x="0" y="395461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290" name="Google Shape;290;g2de68bf8d2f_0_31"/>
            <p:cNvSpPr txBox="1"/>
            <p:nvPr/>
          </p:nvSpPr>
          <p:spPr>
            <a:xfrm>
              <a:off x="0" y="-114300"/>
              <a:ext cx="812700" cy="92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70777"/>
                </a:lnSpc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1" name="Google Shape;291;g2de68bf8d2f_0_3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48855" y="6697640"/>
            <a:ext cx="2945268" cy="14074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2" name="Google Shape;292;g2de68bf8d2f_0_31"/>
          <p:cNvCxnSpPr/>
          <p:nvPr/>
        </p:nvCxnSpPr>
        <p:spPr>
          <a:xfrm>
            <a:off x="7355459" y="2959241"/>
            <a:ext cx="109326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3" name="Google Shape;293;g2de68bf8d2f_0_31"/>
          <p:cNvCxnSpPr/>
          <p:nvPr/>
        </p:nvCxnSpPr>
        <p:spPr>
          <a:xfrm>
            <a:off x="7355459" y="4646386"/>
            <a:ext cx="109326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4" name="Google Shape;294;g2de68bf8d2f_0_31"/>
          <p:cNvCxnSpPr/>
          <p:nvPr/>
        </p:nvCxnSpPr>
        <p:spPr>
          <a:xfrm>
            <a:off x="7373068" y="6455922"/>
            <a:ext cx="109326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5" name="Google Shape;295;g2de68bf8d2f_0_31"/>
          <p:cNvSpPr txBox="1"/>
          <p:nvPr/>
        </p:nvSpPr>
        <p:spPr>
          <a:xfrm>
            <a:off x="128443" y="1712686"/>
            <a:ext cx="3906600" cy="4912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  <a:buSzPts val="3800"/>
            </a:pPr>
            <a:r>
              <a:rPr lang="ru-RU" sz="3800" dirty="0" err="1">
                <a:solidFill>
                  <a:srgbClr val="3E588C"/>
                </a:solidFill>
              </a:rPr>
              <a:t>Програми</a:t>
            </a:r>
            <a:r>
              <a:rPr lang="ru-RU" sz="3800" dirty="0">
                <a:solidFill>
                  <a:srgbClr val="3E588C"/>
                </a:solidFill>
              </a:rPr>
              <a:t> </a:t>
            </a:r>
            <a:r>
              <a:rPr lang="ru-RU" sz="3800" dirty="0" err="1">
                <a:solidFill>
                  <a:srgbClr val="3E588C"/>
                </a:solidFill>
              </a:rPr>
              <a:t>двох</a:t>
            </a:r>
            <a:r>
              <a:rPr lang="ru-RU" sz="3800" dirty="0">
                <a:solidFill>
                  <a:srgbClr val="3E588C"/>
                </a:solidFill>
              </a:rPr>
              <a:t> </a:t>
            </a:r>
            <a:r>
              <a:rPr lang="ru-RU" sz="3800" dirty="0" err="1">
                <a:solidFill>
                  <a:srgbClr val="3E588C"/>
                </a:solidFill>
              </a:rPr>
              <a:t>дипломів</a:t>
            </a:r>
            <a:r>
              <a:rPr lang="ru-RU" sz="3800" dirty="0">
                <a:solidFill>
                  <a:srgbClr val="3E588C"/>
                </a:solidFill>
              </a:rPr>
              <a:t> </a:t>
            </a:r>
            <a:r>
              <a:rPr lang="ru-RU" sz="3800" dirty="0" err="1">
                <a:solidFill>
                  <a:srgbClr val="3E588C"/>
                </a:solidFill>
              </a:rPr>
              <a:t>підготовки</a:t>
            </a:r>
            <a:r>
              <a:rPr lang="ru-RU" sz="3800" dirty="0">
                <a:solidFill>
                  <a:srgbClr val="3E588C"/>
                </a:solidFill>
              </a:rPr>
              <a:t> </a:t>
            </a:r>
            <a:r>
              <a:rPr lang="ru-RU" sz="3800" dirty="0" err="1">
                <a:solidFill>
                  <a:srgbClr val="3E588C"/>
                </a:solidFill>
              </a:rPr>
              <a:t>бакалаврів</a:t>
            </a:r>
            <a:r>
              <a:rPr lang="ru-RU" sz="3800" dirty="0">
                <a:solidFill>
                  <a:srgbClr val="3E588C"/>
                </a:solidFill>
              </a:rPr>
              <a:t> </a:t>
            </a:r>
            <a:r>
              <a:rPr lang="ru-RU" sz="3800" dirty="0" err="1">
                <a:solidFill>
                  <a:srgbClr val="3E588C"/>
                </a:solidFill>
              </a:rPr>
              <a:t>із</a:t>
            </a:r>
            <a:r>
              <a:rPr lang="ru-RU" sz="3800" dirty="0">
                <a:solidFill>
                  <a:srgbClr val="3E588C"/>
                </a:solidFill>
              </a:rPr>
              <a:t> </a:t>
            </a:r>
            <a:r>
              <a:rPr lang="ru-RU" sz="3800" dirty="0" err="1">
                <a:solidFill>
                  <a:srgbClr val="3E588C"/>
                </a:solidFill>
              </a:rPr>
              <a:t>європейськими</a:t>
            </a:r>
            <a:r>
              <a:rPr lang="ru-RU" sz="3800" dirty="0">
                <a:solidFill>
                  <a:srgbClr val="3E588C"/>
                </a:solidFill>
              </a:rPr>
              <a:t> </a:t>
            </a:r>
            <a:r>
              <a:rPr lang="ru-RU" sz="3800" dirty="0" err="1">
                <a:solidFill>
                  <a:srgbClr val="3E588C"/>
                </a:solidFill>
              </a:rPr>
              <a:t>університетами</a:t>
            </a:r>
            <a:endParaRPr lang="ru-RU" dirty="0"/>
          </a:p>
          <a:p>
            <a:pPr algn="ctr">
              <a:lnSpc>
                <a:spcPct val="120000"/>
              </a:lnSpc>
              <a:buSzPts val="3800"/>
            </a:pPr>
            <a:endParaRPr sz="3800" dirty="0">
              <a:solidFill>
                <a:srgbClr val="3E588C"/>
              </a:solidFill>
            </a:endParaRPr>
          </a:p>
        </p:txBody>
      </p:sp>
      <p:sp>
        <p:nvSpPr>
          <p:cNvPr id="297" name="Google Shape;297;g2de68bf8d2f_0_31"/>
          <p:cNvSpPr txBox="1"/>
          <p:nvPr/>
        </p:nvSpPr>
        <p:spPr>
          <a:xfrm>
            <a:off x="7355459" y="3135165"/>
            <a:ext cx="10932600" cy="1387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SzPts val="3005"/>
            </a:pPr>
            <a:r>
              <a:rPr lang="ru-RU" sz="3005" dirty="0" err="1">
                <a:solidFill>
                  <a:srgbClr val="EBEFF2"/>
                </a:solidFill>
              </a:rPr>
              <a:t>Польсько-українська</a:t>
            </a:r>
            <a:r>
              <a:rPr lang="ru-RU" sz="3005" dirty="0">
                <a:solidFill>
                  <a:srgbClr val="EBEFF2"/>
                </a:solidFill>
              </a:rPr>
              <a:t> </a:t>
            </a:r>
            <a:r>
              <a:rPr lang="ru-RU" sz="3005" dirty="0" err="1">
                <a:solidFill>
                  <a:srgbClr val="EBEFF2"/>
                </a:solidFill>
              </a:rPr>
              <a:t>програма</a:t>
            </a:r>
            <a:r>
              <a:rPr lang="ru-RU" sz="3005" dirty="0">
                <a:solidFill>
                  <a:srgbClr val="EBEFF2"/>
                </a:solidFill>
              </a:rPr>
              <a:t> </a:t>
            </a:r>
            <a:r>
              <a:rPr lang="ru-RU" sz="3005" dirty="0" err="1">
                <a:solidFill>
                  <a:srgbClr val="EBEFF2"/>
                </a:solidFill>
              </a:rPr>
              <a:t>підготовки</a:t>
            </a:r>
            <a:r>
              <a:rPr lang="ru-RU" sz="3005" dirty="0">
                <a:solidFill>
                  <a:srgbClr val="EBEFF2"/>
                </a:solidFill>
              </a:rPr>
              <a:t> </a:t>
            </a:r>
            <a:r>
              <a:rPr lang="ru-RU" sz="3005" dirty="0" err="1">
                <a:solidFill>
                  <a:srgbClr val="EBEFF2"/>
                </a:solidFill>
              </a:rPr>
              <a:t>бакалаврів</a:t>
            </a:r>
            <a:r>
              <a:rPr lang="ru-RU" sz="3005" dirty="0">
                <a:solidFill>
                  <a:srgbClr val="EBEFF2"/>
                </a:solidFill>
              </a:rPr>
              <a:t> з «Менеджменту» з </a:t>
            </a:r>
            <a:r>
              <a:rPr lang="ru-RU" sz="3005" dirty="0" err="1">
                <a:solidFill>
                  <a:srgbClr val="EBEFF2"/>
                </a:solidFill>
              </a:rPr>
              <a:t>Університетом</a:t>
            </a:r>
            <a:r>
              <a:rPr lang="ru-RU" sz="3005" dirty="0">
                <a:solidFill>
                  <a:srgbClr val="EBEFF2"/>
                </a:solidFill>
              </a:rPr>
              <a:t> в </a:t>
            </a:r>
            <a:r>
              <a:rPr lang="ru-RU" sz="3005" dirty="0" err="1">
                <a:solidFill>
                  <a:srgbClr val="EBEFF2"/>
                </a:solidFill>
              </a:rPr>
              <a:t>Домброві</a:t>
            </a:r>
            <a:r>
              <a:rPr lang="ru-RU" sz="3005" dirty="0">
                <a:solidFill>
                  <a:srgbClr val="EBEFF2"/>
                </a:solidFill>
              </a:rPr>
              <a:t> </a:t>
            </a:r>
            <a:r>
              <a:rPr lang="ru-RU" sz="3005" dirty="0" err="1">
                <a:solidFill>
                  <a:srgbClr val="EBEFF2"/>
                </a:solidFill>
              </a:rPr>
              <a:t>Гурнічій</a:t>
            </a:r>
            <a:r>
              <a:rPr lang="ru-RU" sz="3005" dirty="0">
                <a:solidFill>
                  <a:srgbClr val="EBEFF2"/>
                </a:solidFill>
              </a:rPr>
              <a:t> (</a:t>
            </a:r>
            <a:r>
              <a:rPr lang="en-US" sz="3005" dirty="0">
                <a:solidFill>
                  <a:srgbClr val="EBEFF2"/>
                </a:solidFill>
              </a:rPr>
              <a:t>WSB University) (</a:t>
            </a:r>
            <a:r>
              <a:rPr lang="ru-RU" sz="3005" dirty="0" err="1">
                <a:solidFill>
                  <a:srgbClr val="EBEFF2"/>
                </a:solidFill>
              </a:rPr>
              <a:t>Польща</a:t>
            </a:r>
            <a:r>
              <a:rPr lang="ru-RU" sz="3005" dirty="0">
                <a:solidFill>
                  <a:srgbClr val="EBEFF2"/>
                </a:solidFill>
              </a:rPr>
              <a:t>)</a:t>
            </a:r>
            <a:endParaRPr dirty="0"/>
          </a:p>
        </p:txBody>
      </p:sp>
      <p:pic>
        <p:nvPicPr>
          <p:cNvPr id="34" name="Google Shape;250;g2de68bf8d2f_0_0"/>
          <p:cNvPicPr preferRelativeResize="0"/>
          <p:nvPr/>
        </p:nvPicPr>
        <p:blipFill rotWithShape="1">
          <a:blip r:embed="rId9">
            <a:alphaModFix/>
          </a:blip>
          <a:srcRect l="10249" t="28125" b="26820"/>
          <a:stretch/>
        </p:blipFill>
        <p:spPr>
          <a:xfrm>
            <a:off x="4350167" y="1307560"/>
            <a:ext cx="3022901" cy="85282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258;g2de68bf8d2f_0_0"/>
          <p:cNvSpPr txBox="1"/>
          <p:nvPr/>
        </p:nvSpPr>
        <p:spPr>
          <a:xfrm>
            <a:off x="7547309" y="538310"/>
            <a:ext cx="10548900" cy="178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SzPts val="2900"/>
            </a:pPr>
            <a:r>
              <a:rPr lang="ru-RU" sz="2900" dirty="0">
                <a:solidFill>
                  <a:srgbClr val="EBEFF2"/>
                </a:solidFill>
              </a:rPr>
              <a:t>Австро-</a:t>
            </a:r>
            <a:r>
              <a:rPr lang="ru-RU" sz="2900" dirty="0" err="1">
                <a:solidFill>
                  <a:srgbClr val="EBEFF2"/>
                </a:solidFill>
              </a:rPr>
              <a:t>українська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програма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двох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дипломів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підготовки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бакалаврів</a:t>
            </a:r>
            <a:r>
              <a:rPr lang="ru-RU" sz="2900" dirty="0">
                <a:solidFill>
                  <a:srgbClr val="EBEFF2"/>
                </a:solidFill>
              </a:rPr>
              <a:t> з «Менеджменту, </a:t>
            </a:r>
            <a:r>
              <a:rPr lang="ru-RU" sz="2900" dirty="0" err="1">
                <a:solidFill>
                  <a:srgbClr val="EBEFF2"/>
                </a:solidFill>
              </a:rPr>
              <a:t>глобальних</a:t>
            </a:r>
            <a:r>
              <a:rPr lang="ru-RU" sz="2900" dirty="0">
                <a:solidFill>
                  <a:srgbClr val="EBEFF2"/>
                </a:solidFill>
              </a:rPr>
              <a:t> продаж та маркетингу» з </a:t>
            </a:r>
            <a:r>
              <a:rPr lang="ru-RU" sz="2900" dirty="0" err="1">
                <a:solidFill>
                  <a:srgbClr val="EBEFF2"/>
                </a:solidFill>
              </a:rPr>
              <a:t>Університетом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Прикладних</a:t>
            </a:r>
            <a:r>
              <a:rPr lang="ru-RU" sz="2900" dirty="0">
                <a:solidFill>
                  <a:srgbClr val="EBEFF2"/>
                </a:solidFill>
              </a:rPr>
              <a:t> наук </a:t>
            </a:r>
            <a:r>
              <a:rPr lang="ru-RU" sz="2900" dirty="0" err="1">
                <a:solidFill>
                  <a:srgbClr val="EBEFF2"/>
                </a:solidFill>
              </a:rPr>
              <a:t>Верхньої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Австрії</a:t>
            </a:r>
            <a:r>
              <a:rPr lang="ru-RU" sz="2900" dirty="0">
                <a:solidFill>
                  <a:srgbClr val="EBEFF2"/>
                </a:solidFill>
              </a:rPr>
              <a:t> (м. </a:t>
            </a:r>
            <a:r>
              <a:rPr lang="ru-RU" sz="2900" dirty="0" err="1">
                <a:solidFill>
                  <a:srgbClr val="EBEFF2"/>
                </a:solidFill>
              </a:rPr>
              <a:t>Штаєр</a:t>
            </a:r>
            <a:r>
              <a:rPr lang="ru-RU" sz="2900" dirty="0">
                <a:solidFill>
                  <a:srgbClr val="EBEFF2"/>
                </a:solidFill>
              </a:rPr>
              <a:t>, </a:t>
            </a:r>
            <a:r>
              <a:rPr lang="ru-RU" sz="2900" dirty="0" err="1">
                <a:solidFill>
                  <a:srgbClr val="EBEFF2"/>
                </a:solidFill>
              </a:rPr>
              <a:t>Австрія</a:t>
            </a:r>
            <a:r>
              <a:rPr lang="ru-RU" sz="2900" dirty="0">
                <a:solidFill>
                  <a:srgbClr val="EBEFF2"/>
                </a:solidFill>
              </a:rPr>
              <a:t>)</a:t>
            </a:r>
            <a:endParaRPr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373068" y="4947284"/>
            <a:ext cx="9144000" cy="13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buSzPts val="2900"/>
            </a:pPr>
            <a:r>
              <a:rPr lang="ru-RU" sz="2900" dirty="0" err="1">
                <a:solidFill>
                  <a:srgbClr val="EBEFF2"/>
                </a:solidFill>
              </a:rPr>
              <a:t>Польсько-українська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програма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підготовки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бакалаврів</a:t>
            </a:r>
            <a:r>
              <a:rPr lang="ru-RU" sz="2900" dirty="0">
                <a:solidFill>
                  <a:srgbClr val="EBEFF2"/>
                </a:solidFill>
              </a:rPr>
              <a:t> за </a:t>
            </a:r>
            <a:r>
              <a:rPr lang="ru-RU" sz="2900" dirty="0" err="1">
                <a:solidFill>
                  <a:srgbClr val="EBEFF2"/>
                </a:solidFill>
              </a:rPr>
              <a:t>програмою</a:t>
            </a:r>
            <a:r>
              <a:rPr lang="ru-RU" sz="2900" dirty="0">
                <a:solidFill>
                  <a:srgbClr val="EBEFF2"/>
                </a:solidFill>
              </a:rPr>
              <a:t> "</a:t>
            </a:r>
            <a:r>
              <a:rPr lang="ru-RU" sz="2900" dirty="0" err="1">
                <a:solidFill>
                  <a:srgbClr val="EBEFF2"/>
                </a:solidFill>
              </a:rPr>
              <a:t>Психологія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бізнесу</a:t>
            </a:r>
            <a:r>
              <a:rPr lang="ru-RU" sz="2900" dirty="0">
                <a:solidFill>
                  <a:srgbClr val="EBEFF2"/>
                </a:solidFill>
              </a:rPr>
              <a:t>" з </a:t>
            </a:r>
            <a:r>
              <a:rPr lang="ru-RU" sz="2900" dirty="0" err="1">
                <a:solidFill>
                  <a:srgbClr val="EBEFF2"/>
                </a:solidFill>
              </a:rPr>
              <a:t>Університетом</a:t>
            </a:r>
            <a:r>
              <a:rPr lang="ru-RU" sz="2900" dirty="0">
                <a:solidFill>
                  <a:srgbClr val="EBEFF2"/>
                </a:solidFill>
              </a:rPr>
              <a:t> </a:t>
            </a:r>
            <a:r>
              <a:rPr lang="ru-RU" sz="2900" dirty="0" err="1">
                <a:solidFill>
                  <a:srgbClr val="EBEFF2"/>
                </a:solidFill>
              </a:rPr>
              <a:t>Apeiron</a:t>
            </a:r>
            <a:r>
              <a:rPr lang="ru-RU" sz="2900" dirty="0">
                <a:solidFill>
                  <a:srgbClr val="EBEFF2"/>
                </a:solidFill>
              </a:rPr>
              <a:t> (</a:t>
            </a:r>
            <a:r>
              <a:rPr lang="ru-RU" sz="2900" dirty="0" err="1">
                <a:solidFill>
                  <a:srgbClr val="EBEFF2"/>
                </a:solidFill>
              </a:rPr>
              <a:t>Польща</a:t>
            </a:r>
            <a:r>
              <a:rPr lang="ru-RU" sz="2900" dirty="0">
                <a:solidFill>
                  <a:srgbClr val="EBEFF2"/>
                </a:solidFill>
              </a:rPr>
              <a:t>)</a:t>
            </a:r>
          </a:p>
        </p:txBody>
      </p:sp>
      <p:pic>
        <p:nvPicPr>
          <p:cNvPr id="4101" name="Picture 5" descr="Центр міжнародної освіти | Львівський Університет Бізнесу та Права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055" y="4681933"/>
            <a:ext cx="1877874" cy="186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725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1F5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1025</Words>
  <Application>Microsoft Office PowerPoint</Application>
  <PresentationFormat>Произвольный</PresentationFormat>
  <Paragraphs>124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ХАРКІВСЬКИЙ НАЦІОНАЛЬНИЙ ЕКОНОМІЧНИЙ УНІВЕРСИТЕТ ІМЕНІ СЕМЕНА КУЗНЕЦЯ</vt:lpstr>
      <vt:lpstr>УНІВЕРСИТЕТ СЬОГОДНІ</vt:lpstr>
      <vt:lpstr>Презентация PowerPoint</vt:lpstr>
      <vt:lpstr>Представництво ХНЕУ ім. С. Кузнеця в міжнародних асоціаціях</vt:lpstr>
      <vt:lpstr>Центри міжнародного співробітництва ХНЕУ ім. С. КУЗНЕЦЯ</vt:lpstr>
      <vt:lpstr>Харківський національний економічний університет імені Семена Кузнеця  Іноземні партнери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РЕАЛІЗАЦІЯ ГРАНТОВИХ МІЖНАРОДНИХ ПРОЄКТІВ ХНЕУ ім. С. Кузнеця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Міжнародні проєкти, присвячені ІТ-технологіям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SIMON KUZNETS KHARKIV  NATIONAL UNIVERSITY OF  ECONOMICS</dc:title>
  <dc:creator>Admin</dc:creator>
  <cp:lastModifiedBy>ll</cp:lastModifiedBy>
  <cp:revision>17</cp:revision>
  <dcterms:created xsi:type="dcterms:W3CDTF">2023-06-19T18:52:02Z</dcterms:created>
  <dcterms:modified xsi:type="dcterms:W3CDTF">2025-01-13T10:05:43Z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2023-05-09T00:00:00Z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2023-06-19T00:00:00Z</vt:filetime>
  </property>
</Properties>
</file>